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2">
  <p:sldMasterIdLst>
    <p:sldMasterId id="2147483732" r:id="rId1"/>
  </p:sldMasterIdLst>
  <p:notesMasterIdLst>
    <p:notesMasterId r:id="rId39"/>
  </p:notesMasterIdLst>
  <p:handoutMasterIdLst>
    <p:handoutMasterId r:id="rId40"/>
  </p:handoutMasterIdLst>
  <p:sldIdLst>
    <p:sldId id="286" r:id="rId2"/>
    <p:sldId id="290" r:id="rId3"/>
    <p:sldId id="291" r:id="rId4"/>
    <p:sldId id="292" r:id="rId5"/>
    <p:sldId id="316" r:id="rId6"/>
    <p:sldId id="270" r:id="rId7"/>
    <p:sldId id="313" r:id="rId8"/>
    <p:sldId id="317" r:id="rId9"/>
    <p:sldId id="335" r:id="rId10"/>
    <p:sldId id="272" r:id="rId11"/>
    <p:sldId id="306" r:id="rId12"/>
    <p:sldId id="307" r:id="rId13"/>
    <p:sldId id="310" r:id="rId14"/>
    <p:sldId id="278" r:id="rId15"/>
    <p:sldId id="279" r:id="rId16"/>
    <p:sldId id="314" r:id="rId17"/>
    <p:sldId id="319" r:id="rId18"/>
    <p:sldId id="320" r:id="rId19"/>
    <p:sldId id="321" r:id="rId20"/>
    <p:sldId id="322" r:id="rId21"/>
    <p:sldId id="323" r:id="rId22"/>
    <p:sldId id="318" r:id="rId23"/>
    <p:sldId id="324" r:id="rId24"/>
    <p:sldId id="325" r:id="rId25"/>
    <p:sldId id="326" r:id="rId26"/>
    <p:sldId id="327" r:id="rId27"/>
    <p:sldId id="328" r:id="rId28"/>
    <p:sldId id="329" r:id="rId29"/>
    <p:sldId id="330" r:id="rId30"/>
    <p:sldId id="331" r:id="rId31"/>
    <p:sldId id="332" r:id="rId32"/>
    <p:sldId id="336" r:id="rId33"/>
    <p:sldId id="334" r:id="rId34"/>
    <p:sldId id="312" r:id="rId35"/>
    <p:sldId id="283" r:id="rId36"/>
    <p:sldId id="337" r:id="rId37"/>
    <p:sldId id="285" r:id="rId38"/>
  </p:sldIdLst>
  <p:sldSz cx="12192000" cy="6858000"/>
  <p:notesSz cx="6858000" cy="9144000"/>
  <p:embeddedFontLst>
    <p:embeddedFont>
      <p:font typeface="Calibri" panose="020F0502020204030204" pitchFamily="34" charset="0"/>
      <p:regular r:id="rId41"/>
      <p:bold r:id="rId42"/>
      <p:italic r:id="rId43"/>
      <p:boldItalic r:id="rId44"/>
    </p:embeddedFont>
    <p:embeddedFont>
      <p:font typeface="Candara" panose="020E0502030303020204" pitchFamily="34" charset="0"/>
      <p:regular r:id="rId45"/>
      <p:bold r:id="rId46"/>
      <p:italic r:id="rId47"/>
      <p:boldItalic r:id="rId48"/>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9E8FF"/>
    <a:srgbClr val="F14343"/>
    <a:srgbClr val="6BFDD7"/>
    <a:srgbClr val="6AFE98"/>
    <a:srgbClr val="6AFE78"/>
    <a:srgbClr val="6AFE8D"/>
    <a:srgbClr val="72F6BA"/>
    <a:srgbClr val="71F781"/>
    <a:srgbClr val="69FF7B"/>
    <a:srgbClr val="69FF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11" autoAdjust="0"/>
    <p:restoredTop sz="81886" autoAdjust="0"/>
  </p:normalViewPr>
  <p:slideViewPr>
    <p:cSldViewPr snapToGrid="0">
      <p:cViewPr varScale="1">
        <p:scale>
          <a:sx n="78" d="100"/>
          <a:sy n="78" d="100"/>
        </p:scale>
        <p:origin x="120" y="642"/>
      </p:cViewPr>
      <p:guideLst>
        <p:guide orient="horz" pos="2160"/>
        <p:guide pos="2880"/>
      </p:guideLst>
    </p:cSldViewPr>
  </p:slideViewPr>
  <p:outlineViewPr>
    <p:cViewPr>
      <p:scale>
        <a:sx n="33" d="100"/>
        <a:sy n="33" d="100"/>
      </p:scale>
      <p:origin x="0" y="64458"/>
    </p:cViewPr>
  </p:outlineViewPr>
  <p:notesTextViewPr>
    <p:cViewPr>
      <p:scale>
        <a:sx n="3" d="2"/>
        <a:sy n="3" d="2"/>
      </p:scale>
      <p:origin x="0" y="0"/>
    </p:cViewPr>
  </p:notesTextViewPr>
  <p:sorterViewPr>
    <p:cViewPr varScale="1">
      <p:scale>
        <a:sx n="100" d="100"/>
        <a:sy n="100" d="100"/>
      </p:scale>
      <p:origin x="0" y="-9485"/>
    </p:cViewPr>
  </p:sorterViewPr>
  <p:notesViewPr>
    <p:cSldViewPr snapToGrid="0">
      <p:cViewPr varScale="1">
        <p:scale>
          <a:sx n="83" d="100"/>
          <a:sy n="83" d="100"/>
        </p:scale>
        <p:origin x="-122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s-HN"/>
          </a:p>
        </p:txBody>
      </p:sp>
      <p:sp>
        <p:nvSpPr>
          <p:cNvPr id="3174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fld id="{40487D26-2F69-4E7E-8B30-658E0D4AE69A}" type="datetime1">
              <a:rPr lang="es-HN" smtClean="0"/>
              <a:pPr/>
              <a:t>24/10/2020</a:t>
            </a:fld>
            <a:endParaRPr lang="es-HN" dirty="0"/>
          </a:p>
        </p:txBody>
      </p:sp>
      <p:sp>
        <p:nvSpPr>
          <p:cNvPr id="31748" name="Rectangle 4"/>
          <p:cNvSpPr>
            <a:spLocks noGrp="1" noChangeArrowheads="1"/>
          </p:cNvSpPr>
          <p:nvPr>
            <p:ph type="ftr" sz="quarter" idx="2"/>
          </p:nvPr>
        </p:nvSpPr>
        <p:spPr bwMode="auto">
          <a:xfrm>
            <a:off x="0" y="8685213"/>
            <a:ext cx="450342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n-US"/>
          </a:p>
        </p:txBody>
      </p:sp>
      <p:sp>
        <p:nvSpPr>
          <p:cNvPr id="2457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endParaRPr lang="en-US"/>
          </a:p>
        </p:txBody>
      </p:sp>
      <p:sp>
        <p:nvSpPr>
          <p:cNvPr id="2458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un.org/sustainabledevelopment/sustainable-development-goals/" TargetMode="External"/><Relationship Id="rId2" Type="http://schemas.openxmlformats.org/officeDocument/2006/relationships/slide" Target="../slides/slide2.xml"/><Relationship Id="rId1" Type="http://schemas.openxmlformats.org/officeDocument/2006/relationships/notesMaster" Target="../notesMasters/notesMaster1.xml"/><Relationship Id="rId5" Type="http://schemas.openxmlformats.org/officeDocument/2006/relationships/hyperlink" Target="http://www.un.org/sustainabledevelopment/summit/" TargetMode="External"/><Relationship Id="rId4" Type="http://schemas.openxmlformats.org/officeDocument/2006/relationships/hyperlink" Target="http://www.un.org/ga/search/view_doc.asp?symbol=A/RES/70/1&amp;Lang=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theaircurrent.com/aviation-safety/what-is-the-boeing-737-max-maneuvering-characteristics-augmentation-system-mcas-jt610/"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 1 January 2016, the </a:t>
            </a:r>
            <a:r>
              <a:rPr lang="en-US" sz="1200" b="0" i="0" u="none" strike="noStrike" kern="1200" dirty="0">
                <a:solidFill>
                  <a:schemeClr val="tx1"/>
                </a:solidFill>
                <a:effectLst/>
                <a:latin typeface="+mn-lt"/>
                <a:ea typeface="+mn-ea"/>
                <a:cs typeface="+mn-cs"/>
                <a:hlinkClick r:id="rId3" tooltip="Sustainable Development Goals"/>
              </a:rPr>
              <a:t>17 Sustainable Development Goals (SDGs) </a:t>
            </a:r>
            <a:r>
              <a:rPr lang="en-US" sz="1200" b="0" i="0" kern="1200" dirty="0">
                <a:solidFill>
                  <a:schemeClr val="tx1"/>
                </a:solidFill>
                <a:effectLst/>
                <a:latin typeface="+mn-lt"/>
                <a:ea typeface="+mn-ea"/>
                <a:cs typeface="+mn-cs"/>
              </a:rPr>
              <a:t>of the </a:t>
            </a:r>
            <a:r>
              <a:rPr lang="en-US" sz="1200" b="0" i="0" u="none" strike="noStrike" kern="1200" dirty="0">
                <a:solidFill>
                  <a:schemeClr val="tx1"/>
                </a:solidFill>
                <a:effectLst/>
                <a:latin typeface="+mn-lt"/>
                <a:ea typeface="+mn-ea"/>
                <a:cs typeface="+mn-cs"/>
                <a:hlinkClick r:id="rId4"/>
              </a:rPr>
              <a:t>2030 Agenda for Sustainable Development</a:t>
            </a:r>
            <a:r>
              <a:rPr lang="en-US" sz="1200" b="0" i="0" kern="1200" dirty="0">
                <a:solidFill>
                  <a:schemeClr val="tx1"/>
                </a:solidFill>
                <a:effectLst/>
                <a:latin typeface="+mn-lt"/>
                <a:ea typeface="+mn-ea"/>
                <a:cs typeface="+mn-cs"/>
              </a:rPr>
              <a:t> — adopted by world leaders in September 2015 at an </a:t>
            </a:r>
            <a:r>
              <a:rPr lang="en-US" sz="1200" b="0" i="0" u="none" strike="noStrike" kern="1200" dirty="0">
                <a:solidFill>
                  <a:schemeClr val="tx1"/>
                </a:solidFill>
                <a:effectLst/>
                <a:latin typeface="+mn-lt"/>
                <a:ea typeface="+mn-ea"/>
                <a:cs typeface="+mn-cs"/>
                <a:hlinkClick r:id="rId5" tooltip="UN Sustainable Development Summit"/>
              </a:rPr>
              <a:t>historic UN Summit </a:t>
            </a:r>
            <a:r>
              <a:rPr lang="en-US" sz="1200" b="0" i="0" kern="1200" dirty="0">
                <a:solidFill>
                  <a:schemeClr val="tx1"/>
                </a:solidFill>
                <a:effectLst/>
                <a:latin typeface="+mn-lt"/>
                <a:ea typeface="+mn-ea"/>
                <a:cs typeface="+mn-cs"/>
              </a:rPr>
              <a:t>— officially came into force.  Over the next fifteen years, with these new Goals that universally apply to all, countries will mobilize efforts to end all forms of poverty, fight inequalities and tackle climate change, while ensuring that no one is left behind.</a:t>
            </a:r>
          </a:p>
          <a:p>
            <a:r>
              <a:rPr lang="en-US" dirty="0"/>
              <a:t>http://www.un.org/sustainabledevelopment/development-agenda/</a:t>
            </a:r>
          </a:p>
        </p:txBody>
      </p:sp>
      <p:sp>
        <p:nvSpPr>
          <p:cNvPr id="4" name="Slide Number Placeholder 3"/>
          <p:cNvSpPr>
            <a:spLocks noGrp="1"/>
          </p:cNvSpPr>
          <p:nvPr>
            <p:ph type="sldNum" sz="quarter" idx="10"/>
          </p:nvPr>
        </p:nvSpPr>
        <p:spPr/>
        <p:txBody>
          <a:bodyPr/>
          <a:lstStyle/>
          <a:p>
            <a:fld id="{D046E1A4-200E-4ABD-9212-41EB0F3A9311}" type="slidenum">
              <a:rPr lang="en-US" smtClean="0"/>
              <a:t>2</a:t>
            </a:fld>
            <a:endParaRPr lang="en-US"/>
          </a:p>
        </p:txBody>
      </p:sp>
    </p:spTree>
    <p:extLst>
      <p:ext uri="{BB962C8B-B14F-4D97-AF65-F5344CB8AC3E}">
        <p14:creationId xmlns:p14="http://schemas.microsoft.com/office/powerpoint/2010/main" val="3574459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http://www.un.org/sustainabledevelopment/blog/2017/07/billions-around-the-world-lack-safe-water-proper-sanitation-facilities-reveals-un-report/</a:t>
            </a:r>
          </a:p>
        </p:txBody>
      </p:sp>
      <p:sp>
        <p:nvSpPr>
          <p:cNvPr id="4" name="Slide Number Placeholder 3"/>
          <p:cNvSpPr>
            <a:spLocks noGrp="1"/>
          </p:cNvSpPr>
          <p:nvPr>
            <p:ph type="sldNum" sz="quarter" idx="10"/>
          </p:nvPr>
        </p:nvSpPr>
        <p:spPr/>
        <p:txBody>
          <a:bodyPr/>
          <a:lstStyle/>
          <a:p>
            <a:fld id="{D046E1A4-200E-4ABD-9212-41EB0F3A9311}" type="slidenum">
              <a:rPr lang="en-US" smtClean="0"/>
              <a:t>4</a:t>
            </a:fld>
            <a:endParaRPr lang="en-US"/>
          </a:p>
        </p:txBody>
      </p:sp>
    </p:spTree>
    <p:extLst>
      <p:ext uri="{BB962C8B-B14F-4D97-AF65-F5344CB8AC3E}">
        <p14:creationId xmlns:p14="http://schemas.microsoft.com/office/powerpoint/2010/main" val="1954662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Manual operation fully enabled (Max 8 lesson)</a:t>
            </a:r>
          </a:p>
          <a:p>
            <a:r>
              <a:rPr lang="en-US" dirty="0"/>
              <a:t>Use physics</a:t>
            </a:r>
            <a:r>
              <a:rPr lang="en-US" baseline="0" dirty="0"/>
              <a:t> rather than software to enable reliable operation</a:t>
            </a:r>
          </a:p>
          <a:p>
            <a:r>
              <a:rPr lang="en-US" baseline="0" dirty="0"/>
              <a:t>Smart hydraulics (example of </a:t>
            </a:r>
            <a:r>
              <a:rPr lang="en-US" baseline="0" dirty="0" err="1"/>
              <a:t>StaRS</a:t>
            </a:r>
            <a:r>
              <a:rPr lang="en-US" baseline="0" dirty="0"/>
              <a:t> flow control system)</a:t>
            </a:r>
            <a:endParaRPr lang="en-US" dirty="0"/>
          </a:p>
          <a:p>
            <a:r>
              <a:rPr lang="en-US" dirty="0">
                <a:hlinkClick r:id="rId3"/>
              </a:rPr>
              <a:t>https://theaircurrent.com/aviation-safety/what-is-the-boeing-737-max-maneuvering-characteristics-augmentation-system-mcas-jt610/</a:t>
            </a:r>
            <a:endParaRPr lang="en-US" dirty="0"/>
          </a:p>
          <a:p>
            <a:r>
              <a:rPr lang="en-US" dirty="0"/>
              <a:t>By moving the larger and more</a:t>
            </a:r>
            <a:r>
              <a:rPr lang="en-US" baseline="0" dirty="0"/>
              <a:t> fuel efficient </a:t>
            </a:r>
            <a:r>
              <a:rPr lang="en-US" dirty="0"/>
              <a:t>engine</a:t>
            </a:r>
            <a:r>
              <a:rPr lang="en-US" baseline="0" dirty="0"/>
              <a:t> slightly forward and higher up they increased fuel efficiency by 14%</a:t>
            </a:r>
          </a:p>
          <a:p>
            <a:r>
              <a:rPr lang="en-US" baseline="0" dirty="0"/>
              <a:t>Caused an increased moment on the aircraft causing it to tend to rotate the nose up.</a:t>
            </a:r>
          </a:p>
          <a:p>
            <a:r>
              <a:rPr lang="en-US" baseline="0" dirty="0"/>
              <a:t>Connect water treatment plant design to Max 8 aircraft.</a:t>
            </a:r>
            <a:endParaRPr lang="en-US" dirty="0"/>
          </a:p>
          <a:p>
            <a:r>
              <a:rPr lang="en-US" dirty="0"/>
              <a:t>Separate control and monitoring </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7</a:t>
            </a:fld>
            <a:endParaRPr lang="en-US"/>
          </a:p>
        </p:txBody>
      </p:sp>
    </p:spTree>
    <p:extLst>
      <p:ext uri="{BB962C8B-B14F-4D97-AF65-F5344CB8AC3E}">
        <p14:creationId xmlns:p14="http://schemas.microsoft.com/office/powerpoint/2010/main" val="2040988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46E1A4-200E-4ABD-9212-41EB0F3A9311}" type="slidenum">
              <a:rPr lang="en-US" smtClean="0"/>
              <a:t>11</a:t>
            </a:fld>
            <a:endParaRPr lang="en-US"/>
          </a:p>
        </p:txBody>
      </p:sp>
    </p:spTree>
    <p:extLst>
      <p:ext uri="{BB962C8B-B14F-4D97-AF65-F5344CB8AC3E}">
        <p14:creationId xmlns:p14="http://schemas.microsoft.com/office/powerpoint/2010/main" val="3558022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46E1A4-200E-4ABD-9212-41EB0F3A93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8787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6A96C34-9B99-40A6-A8AB-95049CE3F8AF}" type="slidenum">
              <a:rPr lang="en-US" smtClean="0"/>
              <a:t>19</a:t>
            </a:fld>
            <a:endParaRPr lang="en-US"/>
          </a:p>
        </p:txBody>
      </p:sp>
    </p:spTree>
    <p:extLst>
      <p:ext uri="{BB962C8B-B14F-4D97-AF65-F5344CB8AC3E}">
        <p14:creationId xmlns:p14="http://schemas.microsoft.com/office/powerpoint/2010/main" val="938635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can get a Ph.D. doing step 1 sometimes.</a:t>
            </a:r>
          </a:p>
          <a:p>
            <a:r>
              <a:rPr lang="en-US" dirty="0"/>
              <a:t>Step 2 is great for getting a Ph.D.</a:t>
            </a:r>
          </a:p>
          <a:p>
            <a:r>
              <a:rPr lang="en-US" dirty="0"/>
              <a:t>Steps</a:t>
            </a:r>
            <a:r>
              <a:rPr lang="en-US" baseline="0" dirty="0"/>
              <a:t> 3 and 4 are much harder!</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35</a:t>
            </a:fld>
            <a:endParaRPr lang="en-US"/>
          </a:p>
        </p:txBody>
      </p:sp>
    </p:spTree>
    <p:extLst>
      <p:ext uri="{BB962C8B-B14F-4D97-AF65-F5344CB8AC3E}">
        <p14:creationId xmlns:p14="http://schemas.microsoft.com/office/powerpoint/2010/main" val="3492186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2670383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extLst>
      <p:ext uri="{BB962C8B-B14F-4D97-AF65-F5344CB8AC3E}">
        <p14:creationId xmlns:p14="http://schemas.microsoft.com/office/powerpoint/2010/main" val="412866103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extLst>
      <p:ext uri="{BB962C8B-B14F-4D97-AF65-F5344CB8AC3E}">
        <p14:creationId xmlns:p14="http://schemas.microsoft.com/office/powerpoint/2010/main" val="273500051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extLst>
      <p:ext uri="{BB962C8B-B14F-4D97-AF65-F5344CB8AC3E}">
        <p14:creationId xmlns:p14="http://schemas.microsoft.com/office/powerpoint/2010/main" val="362496132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extLst>
      <p:ext uri="{BB962C8B-B14F-4D97-AF65-F5344CB8AC3E}">
        <p14:creationId xmlns:p14="http://schemas.microsoft.com/office/powerpoint/2010/main" val="47160262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extLst>
      <p:ext uri="{BB962C8B-B14F-4D97-AF65-F5344CB8AC3E}">
        <p14:creationId xmlns:p14="http://schemas.microsoft.com/office/powerpoint/2010/main" val="82043115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1890513097"/>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9.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www.infrastructurereportcard.org/water-infrastructure/"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Projects</a:t>
            </a:r>
          </a:p>
        </p:txBody>
      </p:sp>
      <p:sp>
        <p:nvSpPr>
          <p:cNvPr id="3" name="Content Placeholder 2"/>
          <p:cNvSpPr>
            <a:spLocks noGrp="1"/>
          </p:cNvSpPr>
          <p:nvPr>
            <p:ph idx="1"/>
          </p:nvPr>
        </p:nvSpPr>
        <p:spPr/>
        <p:txBody>
          <a:bodyPr/>
          <a:lstStyle/>
          <a:p>
            <a:r>
              <a:rPr lang="en-US" dirty="0"/>
              <a:t>12/18 Final Presentations (11:30-2:00 pm in 162) Final Report due</a:t>
            </a:r>
          </a:p>
          <a:p>
            <a:pPr lvl="1"/>
            <a:r>
              <a:rPr lang="en-US" dirty="0"/>
              <a:t>Send me PowerPoint or Google slide link by 10 am on 12/18</a:t>
            </a:r>
          </a:p>
          <a:p>
            <a:pPr lvl="1"/>
            <a:r>
              <a:rPr lang="en-US" dirty="0"/>
              <a:t>15 minutes per team</a:t>
            </a:r>
          </a:p>
          <a:p>
            <a:pPr lvl="1"/>
            <a:r>
              <a:rPr lang="en-US" dirty="0"/>
              <a:t>Don’t mess up on the timing!</a:t>
            </a:r>
          </a:p>
          <a:p>
            <a:pPr lvl="1"/>
            <a:r>
              <a:rPr lang="en-US" dirty="0"/>
              <a:t>Practice!</a:t>
            </a:r>
          </a:p>
          <a:p>
            <a:r>
              <a:rPr lang="en-US" dirty="0"/>
              <a:t>Make it educational and fun for your classmates!</a:t>
            </a:r>
          </a:p>
          <a:p>
            <a:endParaRPr lang="en-US" dirty="0"/>
          </a:p>
        </p:txBody>
      </p:sp>
    </p:spTree>
    <p:extLst>
      <p:ext uri="{BB962C8B-B14F-4D97-AF65-F5344CB8AC3E}">
        <p14:creationId xmlns:p14="http://schemas.microsoft.com/office/powerpoint/2010/main" val="389565503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on the horizon</a:t>
            </a:r>
          </a:p>
        </p:txBody>
      </p:sp>
      <p:sp>
        <p:nvSpPr>
          <p:cNvPr id="3" name="Content Placeholder 2"/>
          <p:cNvSpPr>
            <a:spLocks noGrp="1"/>
          </p:cNvSpPr>
          <p:nvPr>
            <p:ph idx="1"/>
          </p:nvPr>
        </p:nvSpPr>
        <p:spPr/>
        <p:txBody>
          <a:bodyPr/>
          <a:lstStyle/>
          <a:p>
            <a:r>
              <a:rPr lang="en-US" b="1" dirty="0"/>
              <a:t>Standard designs </a:t>
            </a:r>
            <a:r>
              <a:rPr lang="en-US" dirty="0"/>
              <a:t>for flow rates from 1 to 240 L/s</a:t>
            </a:r>
          </a:p>
          <a:p>
            <a:r>
              <a:rPr lang="en-US" dirty="0"/>
              <a:t>Retrofit designs for larger flat bottom </a:t>
            </a:r>
            <a:r>
              <a:rPr lang="en-US" dirty="0" err="1"/>
              <a:t>sed</a:t>
            </a:r>
            <a:r>
              <a:rPr lang="en-US" dirty="0"/>
              <a:t> tanks (take the case of 10 m square tanks)</a:t>
            </a:r>
          </a:p>
          <a:p>
            <a:r>
              <a:rPr lang="en-US" dirty="0"/>
              <a:t>Wide range of water contaminants (expand to fluoride, arsenic, wastewater, reuse)</a:t>
            </a:r>
          </a:p>
          <a:p>
            <a:r>
              <a:rPr lang="en-US" dirty="0"/>
              <a:t>Biggest challenge of all – create enough momentum so that new technologies are adopted and sustained</a:t>
            </a:r>
          </a:p>
          <a:p>
            <a:endParaRPr lang="en-US" dirty="0"/>
          </a:p>
        </p:txBody>
      </p:sp>
    </p:spTree>
    <p:extLst>
      <p:ext uri="{BB962C8B-B14F-4D97-AF65-F5344CB8AC3E}">
        <p14:creationId xmlns:p14="http://schemas.microsoft.com/office/powerpoint/2010/main" val="323235269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5" cstate="print">
            <a:clrChange>
              <a:clrFrom>
                <a:srgbClr val="E5E5E5"/>
              </a:clrFrom>
              <a:clrTo>
                <a:srgbClr val="E5E5E5">
                  <a:alpha val="0"/>
                </a:srgbClr>
              </a:clrTo>
            </a:clrChange>
            <a:extLst>
              <a:ext uri="{28A0092B-C50C-407E-A947-70E740481C1C}">
                <a14:useLocalDpi xmlns:a14="http://schemas.microsoft.com/office/drawing/2010/main" val="0"/>
              </a:ext>
            </a:extLst>
          </a:blip>
          <a:srcRect t="8467"/>
          <a:stretch/>
        </p:blipFill>
        <p:spPr>
          <a:xfrm>
            <a:off x="381000" y="1519123"/>
            <a:ext cx="8516367" cy="5196868"/>
          </a:xfrm>
          <a:prstGeom prst="rect">
            <a:avLst/>
          </a:prstGeom>
        </p:spPr>
      </p:pic>
      <p:sp>
        <p:nvSpPr>
          <p:cNvPr id="2" name="Title 1"/>
          <p:cNvSpPr>
            <a:spLocks noGrp="1"/>
          </p:cNvSpPr>
          <p:nvPr>
            <p:ph type="title"/>
          </p:nvPr>
        </p:nvSpPr>
        <p:spPr/>
        <p:txBody>
          <a:bodyPr/>
          <a:lstStyle/>
          <a:p>
            <a:r>
              <a:rPr lang="en-US" dirty="0"/>
              <a:t>AguaClara installed capacity is increasing steadily (and slowly)</a:t>
            </a:r>
          </a:p>
        </p:txBody>
      </p:sp>
      <p:sp>
        <p:nvSpPr>
          <p:cNvPr id="14" name="AutoShape 4" descr="data:image/png;base64,iVBORw0KGgoAAAANSUhEUgAAAZIAAAENCAYAAAAlsuNsAAAABHNCSVQICAgIfAhkiAAAAAlwSFlzAAALEgAACxIB0t1+/AAAIABJREFUeJzt3X1cVPWeB/DPDI+jPM0oSCBqCqSYiYEkXBUrvNtV9i6Nm6bLLYlqb/lwFc149YB2vbaDBSibKTdtvbl3W7orcMv1bsVSlGFFPuQ1SJd8IB7iaaYRdBBn5uwfLLOSCAdmzjBHPu/Xy9cLzsw58/m9cOY7v/M75/dTCIIggIiIaIiUwx2AiIjkjYWEiIjswkJCRER2YSEhIiK7sJAQEZFdWEiIiMguLCRERGQXFhIiIrILCwkREdmFhYSIiOziPtwBHKmhoWG4I9xUTk4ONmzYMNwx7CL3Nsg9P8A2uAK55wd6tyEkJMTu47FHQkREdnFaj2TVqlXw9vaGUqmEm5sbdDodOjo6kJeXh5aWFgQGBmL9+vXw8fEBABQXF6OsrAxKpRJpaWmIjo52VlQiIhoEp57a2rx5M/z8/Gy/l5SUYMaMGUhJSUFJSQlKSkqQmpqKuro6VFRUIDc3FwaDAVu3bsXOnTuhVLIDRUTkaob1k7myshKJiYkAgMTERFRWVtq2JyQkwMPDA0FBQQgODkZNTc1wRiUioptwao9k69atUCqVWLhwIZKSkmA0GqFWqwEAAQEBMBqNAAC9Xo+IiAjbfhqNBnq93plRiYhIJKcVkq1bt0Kj0cBoNOJ3v/vdDVcKKBQKKBSKQR2ztLQUpaWlAACdToecnByH5XW0ioqK4Y5gN7m3Qe75AbbBFbhS/urqWThyZBHa29Xw9TVg7tzDmDbtxID7Xd8GR3xuOq2QaDQaAIC/vz9mz56Nmpoa+Pv7w2AwQK1Ww2Aw2MZPNBoN2trabPvq9Xrb/tdLSkpCUlKS7XdXvyTP1fOJIfc2yD0/wDa4AlfIX1Skwu7d/jCZukco2ts1+PjjFVi0aDG0WtOA+zuyDU4ZI+ns7ITJZLL9fOrUKUyYMAGxsbEoLy8HAJSXl2P27NkAgNjYWFRUVODatWtobm5GY2MjwsPDnRGViEgWdDpfWxHpYTIpodP5Oj2LU3okRqMRr776KgDAYrFg7ty5iI6OxpQpU5CXl4eysjLb5b8AEBYWhvj4eGRkZECpVCI9PZ1XbBERXaehwW1Q26XklEIybtw4vPLKKzds9/X1RVZWVp/7aLVaaLVaqaMREclSSIgF9fU3foSHhFicnoVf84mIZCgzsx0qlbXXNpXKiszMdqdnuaXm2iIiGil6BtR1Ol80NLghJMSCzMx2UQPtjsZCQkQkU1qtaVgKx0/x1BYREdmFhYSIiOzCQkJERHZhISEiIruwkBARkV1YSIiIyC4sJEREZBcWEiIisgsLCRER2YWFhIiI7DKoQtLZ2Ym2tjZ0dnZKlYeIiGRmwLm2amtrUVpaiuPHj6OlpcW2PSgoCNHR0Vi4cCEmTJggaUgiInJd/RaSHTt2oK6uDgkJCVizZg1CQ0OhUqlgMplQX1+Pqqoq5OfnY/z48Vi3bp2zMhMRkQvpt5DMmzcPMTExN2z38fHBHXfcgTvuuAMPPvggjh07JllAIiJybf2OkfRVROx5HhER3XpEr0dy5MgRTJo0CePHj0dDQwMKCgqgVCrx+OOPIzQ0VMqMRETkwkRftVVYWAgfHx8AwFtvvYUpU6Zg2rRp2Lt3r2ThiIjI9YkuJJcuXUJAQAC6urpw5swZLF++HH//93+PCxcuSBiPiGjkKCpSIS4uCOPH34a4uCAUFamGO5Iook9t+fn54YcffkBtbS2mTJkCDw8PXL16VcpsREQjRlGRCps2+cNk6v5+X1/vjk2b/AHAJZbT7Y/oQrJkyRI8++yzUCqVWL9+PQDgr3/9KyZOnChZOCKikUKn87UVkR4mkxI6na/8C8nVq1fh5eWFBQsWID4+HgDg5eUFAIiIiOD9I0REDtDQ4Dao7a5kwELy9NNP4/bbb8esWbMQExOD4OBg22P+/v6ShiMiGilCQiyor7/xIzkkxDIMaQZnwEJSUFCA6upqnDhxAtnZ2bBarYiOjsasWbNw5513wt1d9NkxIiK6iczM9l5jJACgUlmRmdk+jKnEGbAKuLu7Y8aMGZgxYwYeeeQRNDU14cSJE/jLX/6Cf/7nf0ZkZCRmzZqFuLg4BAQEOCMzEdEtp2ccRKfzRUODG0JCLMjMbHf58RFgEIPtPcaNG4cHHngADzzwALq6unD69GkcP34cbm5uuP/++6XISEQ0Imi1JlkUjp+y67yUQqFAdnY2CgsLHZWHiIhkhgtbERGRXVhIiIjILiwkRERklwHHSLKysqBQKPp8zGq1DurFrFYrMjMzodFokJmZiY6ODuTl5aGlpQWBgYFYv369bWLI4uJilJWVQalUIi0tDdHR0YN6LSIico4BC8l9993X7+ODuVLr8OHDCA0NhcnUfVVCSUkJZsyYgZSUFJSUlKCkpASpqamoq6tDRUUFcnNzYTAYsHXrVuzcuRNKJTtQRESuZsBCsmDBAoe8UFtbG44fPw6tVotDhw4BACorK7FlyxYAQGJiIrZs2YLU1FRUVlYiISEBHh4eCAoKQnBwMGpqahAZGemQLERE5Dj9fsX/6quvRB1EzPP279+P1NTUXqfJjEYj1Go1ACAgIABGoxEAoNfrMWbMGNvzNBoN9Hq9qCxERORc/fZIPvvsM7z99tuYO3cuoqKiEBISApVKBZPJhMbGRlRVVeHTTz/FxIkTERsbe9PjHDt2DP7+/pg8eTK++eabPp+jUChuOhZzM6WlpSgtLQUA6HQ65OTkDGp/Z6qoqBjuCHaTexvknh9gG1yB3PMDvdvgiM/NfgvJb37zG9TW1uLDDz/Ea6+9hubmZttjwcHBmDVrFtatW4ewsLB+X+TMmTP46quvcOLECXR1dcFkMiE/Px/+/v4wGAxQq9UwGAzw8/MD0N0DaWtrs+2v1+uh0WhuOG5SUhKSkpJsv2/YsEFcq4eJq+cTQ+5tkHt+gG1wBXLPDzi2DQOOkUyYMAHp6ekAuqeUv3z5MkaPHm2bSl6MFStWYMWKFQCAb775Bu+99x7Wrl2LAwcOoLy8HCkpKSgvL8fs2bMBALGxscjPz0dycjIMBgMaGxsRHh4+lPYREZHEBjVFipeX16AKyEBSUlKQl5eHsrIy2+W/ABAWFob4+HhkZGRAqVQiPT2dV2wREbkop88BP336dEyfPh0A4Ovri6ysrD6fp9VqodVqnRmNiIiGgF/ziYjILiwkRERkl0EVErPZjOrqatulY52dnejs7JQkGBERyYPoMZLa2lpkZ2fDw8MDbW1tSEhIQFVVFcrLy22D5ERENPKI7pG88cYbWLZsGXbs2GFbpz0qKgrffvutZOGIiMj1iS4kdXV1mDdvXq9t3t7e6OrqcngoIiKSD9GFJDAwEOfOneu1raamBsHBwQ4PRURE8iF6jGTZsmXQ6XRYuHAhzGYziouL8eGHH+If//EfpcxHREQuTnSPJCYmBs899xwuXbqEqKgotLS0YOPGjZg5c6aU+YiIyMWJ7pEcPXoU8fHxePzxx3tt//zzzzFnzhyHByMiInkQ3SPZs2dPn9sLCgocFoaIiORnwB5JU1MTgO711pubmyEIQq/HPD09pUtHREQub8BCsnbtWtvPa9as6fVYQEAAHnroIcenIiIi2RiwkBQWFgIANm/ejJdeeknyQEREJC+ix0hYRIiIqC+ir9qyWCx4//33UVVVhfb29l6PscgQEY1conskf/jDH1BaWoqoqCicO3cO99xzD4xGo22RKiIiGplEF5IvvvgCzz33HBYtWgQ3NzcsWrQIzzzzDL755hsp8xERkYsTXUi6urowZswYAICnpyeuXr2K0NBQXLhwQapsREQkA6LHSEJDQ/Hdd98hPDwckydPxp/+9CeoVCpoNBop8xERkYsT3SNZuXIl3NzcAACPPvoozp8/j2PHjuHJJ5+ULBwREbk+UT0Sq9WK2tpa23okt912G1588UVJgxERkTyI6pEolUq89dZb8PDwkDoPERHJzKCmkf/qq6+kzEJERDIkerD92rVryM3NRWRkJMaMGQOFQmF7bPXq1ZKEIyIi1ye6kISFhSEsLEzKLEREJEOiCwln+SUior6IHiMhIqLBKSpSIS4uCOPH34a4uCAUFamGO5IkRPdIiIhIvKIiFTZt8ofJ1P19vb7eHZs2+QMAtFrTcEZzOPZIiIgkoNP52opID5NJCZ3Od5gSSYeFhIhIAg0NboPaLmeiC8mmTZuwf/9+fPnll+jo6JAyExGRy+kZ78jNfVXUeEdIiGVQ2+VM9BjJI488gqqqKhw+fBj5+fkIDg5GVFQUoqKiMGfOnH737erqwubNm2E2m2GxWDBnzhwsXboUHR0dyMvLQ0tLCwIDA7F+/Xr4+PgAAIqLi1FWVgalUom0tDRER0fb11IioiEaynhHZmZ7r30AQKWyIjOzvc/ny5noQnLnnXfizjvvBAC0t7fj0KFD+K//+i+8//77tnXdb8bDwwObN2+Gt7c3zGYzsrKyEB0djS+//BIzZsxASkoKSkpKUFJSgtTUVNTV1aGiogK5ubkwGAzYunUrdu7cCaWSZ+KIyPn6G++4WSHp2a7T+aKhwQ0hIRZkZrbfcgPtwCAKyYkTJ1BdXY2qqiq0tbUhIiICK1asQFRU1ID7KhQKeHt7A+hestdisUChUKCyshJbtmwBACQmJmLLli1ITU1FZWUlEhIS4OHhgaCgIAQHB6OmpgaRkZFDayURkR2GOt6h1ZpuycLxU6ILiU6nw7hx45CSkoLExETblPJiWa1WPPvss/jhhx/wN3/zN4iIiIDRaIRarQYABAQEwGg0AgD0ej0iIiJs+2o0Guj1+huOWVpaitLSUlu+nJycQWVypoqKiuGOYDe5t0Hu+QG2Ybj4+DyP9vYb117y8TG49OfOzVz/N3BEftGF5KWXXkJ1dTU+//xzFBYWIiwsDFFRUZg2bRqmTZs24P5KpRKvvPIKLl++jFdffRW1tbW9HlcoFL3m7xIjKSkJSUlJtt83bNgwqP2dzdXziSH3Nsg9P8A2DIfbb1dg0ybrDeMdL7+sgFYrr7b0cOTfQHQhmTp1KqZOnYoHH3wQRqMRhw8fxp///GcUFhYOOEZyvdGjR2P69Ok4efIk/P39YTAYoFarYTAY4OfnB6C7B9LW1mbbR6/XcyVGIho214931Ne7ITT01h3vGArRheTLL7/EN998g6qqKjQ2NmLy5Ml44IEHRI2RXLp0CW5ubhg9ejS6urpw6tQp/N3f/R1iY2NRXl6OlJQUlJeXY/bs2QCA2NhY5OfnIzk5GQaDAY2NjQgPDx96K4mI7NQz3pGTkyO7HpXURBeSw4cPIyoqCo8++igiIyPh6ekp+kUMBgN27doFq9UKQRAQHx+PmJgYREZGIi8vD2VlZbbLf4HumYbj4+ORkZEBpVKJ9PR0XrFFROSiRBeSnqurhmLixInYvn37Ddt9fX2RlZXV5z5arRZarXbIr0lERM4hupCYzWYUFRXhk08+sY1rzJ8/H1qtFu7unPuRiGikEl0B/vVf/xXfffcdnnjiCQQGBqKlpQUHDx7ElStXsHLlSgkjEhGRKxM98PD5559j06ZNmDlzJkJCQjBz5kxs3LgRR48elTIfEZFLGOxcWyOJ6B6JIAhS5iAiclkjaW2RoRDdI4mPj0d2djZOnjyJuro6nDx5Eq+88gri4+OlzEdENOxG0toiQyG6R5KamoqDBw9i3759tsH2n/3sZ1iyZImU+YiIBq2oSOXQyRJH0toiQyG6kLi7u2PZsmVYtmyZlHmIiOwixWmokBAL6utv/Li8FdcWGYp+C8np06dFHaRnenkiouE2lCnfBzKS1hYZin4Lye7duwc8gEKhwGuvveawQERE9pDiNBTn2upfv4XkmWeewaRJk5wUhYjIflKdhuJcWzfX71Vbmzdvtv28du1aycMQEdkrM7MdKpW11zaehpJWvz2SUaNG4dixYxg/fjwMBgOam5v7vJ9k3LhxkgUkIhqMkbTEravot5CkpaVh//79aG1thdVqxZo1a/p83mDWIyEiktpIWeLWVfRbSOLi4hAXFwcAeOSRR/DWW285JRQREcmH6Dvb33zzTSlzEBGRTIkuJJwqnoiI+sJlB4mIyC4sJEREZBcWEiIisku/Ax9ZWVlQKBQDHuSll15yWCAiIpKXfgvJfffdZ/u5qakJH330ERITExEYGIjW1laUl5fj3nvvlTwkERG5rn4LyYIFC2w/P//883j++ecRFhZm2zZ37lzs3r0bS5culSwgERG5NtFjJHV1dTdMhRIUFIT6+nqHhyIiIvkQXUiioqLw+uuvo7GxEV1dXWhoaMDu3bsxdepUKfMREZGLE32X4apVq7B3715kZGTAarXCzc0NcXFxePrpp6XMR0RELk50IfHx8cG6detgtVpx6dIl+Pn5Qank1cNERCPdoCpBfX09ioqKcPDgQSiVSjQ0NODixYtSZSMiIhkQXUiOHj2KrKws6PV6fPLJJwAAk8nEGYGJiEY40ae23nnnHbz44ouYNGkSjh49CgCYOHEiLly4IFU2IiKSAdE9EqPRiIkTJ/baplAoRN35TkREty7RhWTy5Mm2U1o9PvvsM4SHhzs8FBERyYfoU1tpaWn43e9+h7KyMly9ehXbtm1DQ0MDXnjhhQH3bW1txa5du/Djjz9CoVAgKSkJixYtQkdHB/Ly8tDS0oLAwECsX78ePj4+AIDi4mKUlZVBqVQiLS0N0dHRQ28lERFJRnQhCQ0NxY4dO3Ds2DHExMRgzJgxiImJgbe394D7urm54Ve/+hUmT54Mk8mEzMxM3HXXXfj4448xY8YMpKSkoKSkBCUlJUhNTUVdXR0qKiqQm5sLg8GArVu3YufOnbzcmIjIBQ3qk9nLywsJCQn45S9/iZ/97GeiiggAqNVqTJ48GQCgUqkQGhoKvV6PyspKJCYmAgASExNRWVkJAKisrERCQgI8PDwQFBSE4OBg1NTUDCYqERE5idOnkW9ubsb58+cRHh4Oo9EItVoNAAgICIDRaAQA6PV6RERE2PbRaDTQ6/WiX4OIRpaiIhV0Ol80NLghJMSCzMx2aLWm4Y41YoieRt4ROjs7kZOTg5UrV2LUqFG9HhvKFWClpaUoLS0FAOh0OuTk5Dgsq6NVVFQMdwS7yb0Ncs8PsA19qa6ehQ8/XAqzufvjrL7eHevXj8bhw/+JadNOOPS1gFvvb+CIz03R08jby2w2IycnB/PmzcM999wDAPD394fBYIBarYbBYICfnx+A7h5IW1ubbV+9Xg+NRnPDMZOSkpCUlGT7fcOGDQ7LKwVXzyeG3Nsg9/yAvNtQVKTCG28I+OILtcN6DnFxQbYi0sNs9sSpUw9j717HfhnuIee/QQ9HtqHfQlJWVibqIAP1XARBwJ49exAaGork5GTb9tjYWJSXlyMlJQXl5eWYPXu2bXt+fj6Sk5NhMBjQ2NjIy4yJZK6oSIVNm/xhMnUPzdbXu2PTJn8AsKuYNDS4DWo7OV6/heTTTz8VdZCBCsmZM2fwySefYMKECXjmmWcAAMuXL0dKSgry8vJQVlZmu/wXAMLCwhAfH4+MjAwolUqkp6fzii0imdPpfG1FpIfJpIRO52tXIQkJsaC+/saPspAQy5CPSYPTbyHZvHmzQ15k6tSpeOedd/p8LCsrq8/tWq0WWq3WIa9PRMNPqp5DZmZ7r54OAKhUVmRmttt1XBJvSF/zBUGA1Wq1/SMiGsjNegj29hy0WhO2bzciNNQMhUJAaKgZ27cbedWWE4m+IVGv12Pfvn2orq7G5cuXez1WWFjo8GBEdGuRsueg1ZpYOIaR6B7J73//e7i7uyMrKwve3t7Izs5GbGwsnnjiCSnzEdEtxMtLAND9T622sOdwixBdSM6ePYunnnoKkyZNgkKhwKRJk/DUU0/h0KFDUuYjoltAzxVbP/7oBkABQIHOTs4cfqsQXUiUSiXc3LoHxUaPHo1Lly7By8uLd5wT0YD6u2KL5E/0GEl4eDhOnDiBuLg4zJw5E3l5efD09MSUKVOkzEdEtwDe63FrE11I1qxZA0EQAAArV67Ee++9B5PJ1OsGQyKivvBej1ub6FNbp06dsq0V4unpiSVLliA1NRXffvutZOGI6NaQmdkOlar3rQK81+PWIbqQ7Nmzp8/tBQUFDgtDRMOjqEiFuLggjB9/G+LiglBUpHLo8a+/1wPgvR63mgFPbTU1NQEArFYrmpubbae3eh7z9PSULh0RSU6qObB+qudej5ycnFti0kP6fwMWkrVr19p+XrNmTa/HAgIC8NBDDzk+FRE5jVRzYNHIMWAh6blrffPmzYNawIqI5IFXVJG9RI+R/LSINDU1obm52eGBiMi5pJoDi0YO0YVkx44dOHPmDADgo48+QkZGBjZs2CB6zRIick28oorsJbqQnD592nbz4aFDh/Diiy/i5ZdfRklJiWThiEh6nD2X7CX6hkSz2Qx3d3fo9Xp0dHRg6tSpAACj0ShZOCJyDs6eS/YQ3SOZNGkSiouL8R//8R+4++67AXRPLa9SOfZ6cyIST+r7P4jEEF1Ifv3rX6O2thZdXV14+OGHAXTPCDx37lzJwhHRzfXc/1Ff7w5BUNju/2AxIWcTfWorODgYv/nNb3ptmzNnDubMmePwUEQ0MN7/Qa5CdCEBgK+//hoXLlxAZ2dnr+3Lli1zaCgiGhjv/yBXIbqQ7Nu3D0ePHsX06dPh5eUlZSYiEoEz6pKrEF1Ijhw5gldeeQVjx46VMg8RiSTlGuhEgyG6kPj5+WH06NFSZiGiQegZB9HpfNHQ4IaQEAsyM9s5PkJOJ7qQJCcnIz8/Hw8++CD8/f17PTZu3DiHByOigfH+D3IFogvJ3r17AQDHjx+/4bGeiR2JiGjkEV1IWCyIiKgvom9IJCIi6ku/PZJt27bh+eefBwBkZWVBoVD0+TyuU0JENHL1W0gSExNtP993332ShyEiIvnpt5BcP4/WggULpM5CNKyKilS8lJZoCAY1RQrRrapnAsSem/t6JkAEwGJCNAAOthOh/wkQiah/TumRvP766zh+/Dj8/f2Rk5MDAOjo6EBeXh5aWloQGBiI9evXw8fHBwBQXFyMsrIyKJVKpKWlITo62hkxaQTjBIhEQ+eUHsmCBQvw3HPP9dpWUlKCGTNmID8/HzNmzLAt2VtXV4eKigrk5ubi+eefx759+2C1Wvs6LJHD3GyiQ06ASDSwfnskYm9CHGga+aioKDQ3N/faVllZiS1btgDovjpsy5YtSE1NRWVlJRISEuDh4YGgoCAEBwejpqYGkZGRorIQDQUnQCQaun4LSVtbm2QvbDQaoVarAQABAQG2td/1ej0iIiJsz9NoNNDr9ZLloJHlZldmcQJEoqHrt5A8/fTTTgmhUChuerNjf0pLS1FaWgoA0Ol0tvEXV1RRUTHcEewm9zb8+c8+uHhxNMzm7v/29fXuWL9+NA4f/k9Mm3YCAHB95/r8ecDV/kvJ/W8AyL8Ncs8P9G6DIz43Bz3YbjKZ0N7eDkEQbNuGMvuvv78/DAYD1Go1DAYD/Pz8AHT3QK7vCen1emg0mj6PkZSUhKSkJNvvGzZsGHQOZ3L1fGLIuQ1vvOENs9mz1zaz2ROnTj2MvXvlc8OtnP8GPeTeBrnnBxzbBtGFpK6uDvn5+bh48eINjw1lQsfY2FiUl5cjJSUF5eXlmD17tm17fn4+kpOTYTAY0NjYiPDw8EEfn+in2tvVfW7nlVlE9hnUNPLTp0/H5s2bsXr1auzatQv/9m//JmoQfMeOHaiqqkJ7ezt+/etfY+nSpUhJSUFeXh7Kyspsl/8CQFhYGOLj45GRkQGlUon09HQolbzdhezn62tAe/uNvVtemUVkH9GF5OLFi3jhhRfg7u4OQRAwatQopKamYsOGDZg/f36/+65bt67P7VlZWX1u12q10Gq1YqPRLc5RU5fMnXsYH3+8gldmETmY6K/6Hh4esFi6v7n5+vqitbUVgiCgo6NDsnBEPVOX1Ne7QxAUtqlLiopUgz7WtGknsH27EaGhZigUAkJDzdi+3cgrs4jsJLpHMnXqVBw9ehQLFizAnDlz8PLLL8PDwwPTp0+XMh+NcP1NXTKUAsClaYkcT3QhycjIsP28fPlyhIWFobOzs9dU80SOxqlLiFyf6FNb77777v/vpFRi/vz5+PnPf44PP/xQkmBEAKcuIZID0YXk4MGDg9pO5AiZme1QqXrPtcYBciLXMuCprdOnTwMArFar7eceTU1NUKkGP+hJJBanLiFyfQMWkt27dwMAurq6bD8D3dOaBAQE4LHHHpMuHRE4QE7k6gYsJLt27QIAvPbaa1i9erXkgYiISF5Ej5GsXr0aFosFVVVVOHLkCKqrq233lRD1KCpSIS4uCOPH34a4uKAh3e9BRPIi+vLfhoYG6HQ6dHV1YcyYMWhra4OHhweeffZZjB8/XsqMJBNc95xoZBLdI3njjTeQlJSE3bt3Y9u2bdizZw8WLlyIffv2SZmPHMQZPQWue040MokuJBcuXEBycnKvdUMWL16MCxcuSJGLHMiR04z0hzcPEo1MoguJRqNBVVVVr23V1dW2VQ7JdTmrp8CbB4lGJtFjJMuXL0d2djZiYmIwduxYtLa24vjx41izZo2U+UYcR810ez1n9RS47jnRyCS6kMTGxiI7OxtHjx6FwWBAWFgYli5dipCQECnzjShSDVaHhFhQX3/jn9rRPQXePEg0MokuJO+++y5++ctfYsmSJb22Hzp0CMnJyQ4PNhI5eqbbHs7sKfDmQaKRh3NtuRCpTkFptSauw0FEkuFcWy5EylNQ7CkQkVQ415YL4WA1EckR59pyIRysJiI5Ej3YziLiHDwFRURyI3qwnYiIqC8sJEREZBcWEiIisgsLCRER2YWFxIVwUSgikiPRV22RtLgoFBHJFXskLoKLQhGRXLGQuAguCkVEcsVC4iK4KBQRydWILySuMsCdmdnMqsxaAAAKj0lEQVQOlcraaxvn2SIiORjRg+2uNMDNebaISK5cupCcPHkS//Iv/wKr1Yr7778fKSkpDj2+VAtJDRXn2SIiOXLZU1tWqxX79u3Dc889h7y8PHz22Weoq6tz6GtwgJuIyH4uW0hqamoQHByMcePGwd3dHQkJCaisrHToa3CAm4jIfi57akuv12PMmDG238eMGYP/+Z//6fWc0tJSlJaWAgB0Oh1ycnIG9Rp33TULTU1LYTZ72ra5u3fhrrveQU7OCTvS36iiosKhxxsOcm+D3PMDbIMrkHt+oHcbBvu52ReXLSRiJCUlISkpyfb7hg0bBn2MoqLL0OmU1w1wX4ZWex+A+xyYdOj5XI3c2yD3/ADb4Arknh9wbBtctpBoNBq0tbXZfm9ra4NGo3H463CAm4jIPi47RjJlyhQ0NjaiubkZZrMZFRUViI2NHe5YRET0Ey7bI3Fzc8Njjz2Gbdu2wWq14t5770VYWNhwxyIiop9w2UICAHfffTfuvvvu4Y5BRET9cNlTW0REJA8sJEREZBeFIAjCcIcgIiL5Yo/ESTIzM4c7gt3k3ga55wfYBlcg9/yA49vAQkJERHZhISEiIru4bdmyZctwhxgpJk+ePNwR7Cb3Nsg9P8A2uAK55wcc2wYOthMRkV14aouIiOzi0ne2u7LW1lbs2rULP/74IxQKBZKSkrBo0SJ0dHQgLy8PLS0tCAwMxPr16+Hj4wMAKC4uRllZGZRKJdLS0hAdHQ0AOHLkCIqLi6FQKKBWq7FmzRr4+fm5XBva29uRm5uLmpoaLFiwAOnp6bZjnTt3Drt27UJXVxdmzZqFtLQ0KBQKWeS/evUqcnNz0dTUBKVSiZiYGPzDP/yDpNkd3YbrZWdno7m52SHTgzu7DWazGfv27UNVVRUUCgUefvhhzJkzRzb55fJePnXqFP74xz/CbDbD3d0dv/rVr3DnnXcCGOJ7WaAh0ev1wnfffScIgiBcuXJFWLt2rfD9998LBw4cEIqLiwVBEITi4mLhwIEDgiAIwvfffy9s3LhR6OrqEpqamoTVq1cLFotFMJvNQnp6umA0GgVBEIQDBw4IhYWFLtkGk8kkVFdXC++//76wd+/eXsfKzMwUzpw5I1itVmHbtm3C8ePHZZO/s7NT+Otf/yoIgiBcu3ZNePHFF52S35Ft6PH5558LO3bsEDIyMpyS39FtKCwsFN5++21BEATBYrHY3hdyyC+n9/K5c+eEtrY2QRAE4eLFi8KTTz5pO9ZQ3ss8tTVEarXaNlilUqkQGhoKvV6PyspKJCYmAgASExNtqzpWVlYiISEBHh4eCAoKQnBwMGpqaiAIAgRBwNWrVyEIAq5cuSLJdPmOaIO3tzemTp0KT0/PXscxGAwwmUyIjIyEQqHA/PnzHb6apZT5vby8bN/G3N3dcfvtt/dawkAObQCAzs5OHDp0CEuWLHFK9h6ObMNHH32ElJQUAIBSqXTKt3lH5ZfTe/n222+3ZQsLC0NXVxeuXbs25PcyT205QHNzM86fP4/w8HAYjUao1WoAQEBAAIxGI4DuFR8jIiJs+2g0Guj1ekRGRuKJJ57Axo0b4eXlhdtuuw2PP/64S7bhZvpazVKv10ua96fsyX+9y5cv49ixY1i0aJFUUW/K3jb8+7//O/72b/+2zw9oZ7GnDZcvXwYAFBYWoqqqCuPGjcNjjz2GgIAAyXP3sCe/u7u7LN/LX3zxBSZPngwPD48hv5fZI7FTZ2cncnJysHLlSowaNarXYwqFYsBzi2azGR988AGys7NRUFCACRMmoLi4WMrIN7C3DcPNUfktFgt27tyJX/ziFxg3bpwUUW/K3jZcuHABTU1NiIuLkzJmv+xtg8ViQVtbG+644w5kZ2cjMjISBw4ckDJyLyPxvfz999/jj3/8I5544gm7XpeFxA5msxk5OTmYN28e7rnnHgCAv78/DAYDgO5TPj1d85+u+KjX66HRaHDhwgUAQHBwMBQKBeLj43H27FmXbMPNOGs1y744In+PgoICBAcHY/HixZLl7Ysj2nD27FmcO3cOq1atQlZWFhoaGuDMW8Qc0QZfX194eXnZiuGcOXNw/vx5aYP/H0fkl9t7ua2tDa+++ipWrVqF4OBgAEN/L7OQDJEgCNizZw9CQ0ORnJxs2x4bG4vy8nIAQHl5OWbPnm3bXlFRgWvXrqG5uRmNjY0IDw+HRqNBXV0dLl26BAA4deoUQkNDXbINN6NWq6FSqXD27FkIgoBPPvnEKatZOio/0H1a6MqVK1i5cqVUcfvkqDb8/Oc/R0FBAXbt2oXf/va3CAkJcVohcVQbFAoFYmJiUFVVBQA4ffo0xo8fL13w/+Oo/HJ6L1++fBk6nQ4rVqzA1KlTbc8f6nuZNyQO0bfffousrCxMmDDB1l1cvnw5IiIikJeXh9bW1hsu/y0qKsJHH30EpVKJlStXYtasWQCADz74AH/5y1/g5uaGsWPHYtWqVfD19XXJNqxatQpXrlyB2WzG6NGj8cILL2D8+PH47rvv8Prrr6OrqwvR0dF47LHHJD8l5qj8KpUKTz31FEJDQ+Hu3j1s+MADD+D++++XNL8j23D9B25zczOys7OddvmvI9vQ0tKC1157DZcvX4afnx+efvppjB07Vjb55fJePnjwIEpKSmw9EQB44YUX4O/vP6T3MgsJERHZhae2iIjILiwkRERkFxYSIiKyCwsJERHZhYWEiIjswkJCRER2YSEhIiK7sJAQuSCLxTLcEYhE4+y/RIP07rvv4uzZs9i4caNt25tvvgmFQoFly5bhD3/4A06cOAGFQoF7770XS5cuhVKpxA8//ICCggJcvHgRCoUCM2fORHp6OkaPHg2g+27phQsX4siRI2hoaMCBAwfg5uY2XM0kEo09EqJBmjdvHr7++mvbtOcWiwUVFRVITEzErl274Obmhvz8fGzfvh1ff/01/vu//9u274MPPoiCggLk5eWhra0Nf/rTn3od+7PPPkNmZib279/PIkKywUJCNEhqtRrTpk3D0aNHAQAnT56Er68vNBoNTpw4gZUrV8Lb2xv+/v5YvHgxKioqAHTPCnvXXXfBw8MDfn5+WLx4sW2Cwh6/+MUvMHbs2GFdU4RosHhqi2gIEhMT8cEHHyApKQmffvop5s+fj9bWVlgsFjz55JO25wmCYFso6Mcff8T+/ftRXV2Nzs5OWK1W2ySAPaSeoJBICiwkREMwe/Zs7N27F7W1tTh27BhSU1Ph5uYGd3d37Nu3r8/TUm+//TYAICcnBz4+Pvjyyy/x5ptvOjs6kcPx1BbREHh6euKee+5Bfn4+wsPDMXbsWKjVasycORNvvfUWrly5AqvVih9++MF2+spkMsHb2xujRo2CXq/He++9N8ytIHIMFhKiIVqwYAFqa2sxf/5827bVq1fDbDYjIyMDaWlpyM3Nta1Q99BDD+H8+fN49NFH8U//9E/DuiwukSNxPRKiIWptbcW6devw+9///ob1sYlGEvZIiIbAarXi0KFDSEhIYBGhEY+FhGiQOjs78eijj+LUqVNYunTpcMchGnY8tUVERHZhj4SIiOzCQkJERHZhISEiIruwkBARkV1YSIiIyC4sJEREZJf/BRM9Q+TOgmLu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Rectangle 17"/>
          <p:cNvSpPr/>
          <p:nvPr/>
        </p:nvSpPr>
        <p:spPr>
          <a:xfrm>
            <a:off x="6477000" y="1676400"/>
            <a:ext cx="457200" cy="49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flipV="1">
            <a:off x="1676400" y="4191000"/>
            <a:ext cx="5257800" cy="1676400"/>
          </a:xfrm>
          <a:prstGeom prst="line">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6934200" y="1508732"/>
            <a:ext cx="1600200" cy="495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rot="20220994">
            <a:off x="4141137" y="2843727"/>
            <a:ext cx="2249603" cy="1386384"/>
          </a:xfrm>
          <a:prstGeom prst="rect">
            <a:avLst/>
          </a:prstGeom>
        </p:spPr>
      </p:pic>
      <p:pic>
        <p:nvPicPr>
          <p:cNvPr id="24" name="Picture 23"/>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rot="20350502">
            <a:off x="2253760" y="3616913"/>
            <a:ext cx="1667752" cy="1577041"/>
          </a:xfrm>
          <a:prstGeom prst="rect">
            <a:avLst/>
          </a:prstGeom>
        </p:spPr>
      </p:pic>
    </p:spTree>
    <p:extLst>
      <p:ext uri="{BB962C8B-B14F-4D97-AF65-F5344CB8AC3E}">
        <p14:creationId xmlns:p14="http://schemas.microsoft.com/office/powerpoint/2010/main" val="17468879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dirty="0"/>
              <a:t>Time for acceleration</a:t>
            </a:r>
          </a:p>
        </p:txBody>
      </p:sp>
      <p:sp>
        <p:nvSpPr>
          <p:cNvPr id="3" name="Content Placeholder 2"/>
          <p:cNvSpPr>
            <a:spLocks noGrp="1"/>
          </p:cNvSpPr>
          <p:nvPr>
            <p:ph idx="1"/>
          </p:nvPr>
        </p:nvSpPr>
        <p:spPr/>
        <p:txBody>
          <a:bodyPr/>
          <a:lstStyle/>
          <a:p>
            <a:pPr marL="342900" lvl="1" indent="-342900"/>
            <a:r>
              <a:rPr lang="en-US" dirty="0"/>
              <a:t>We need 800,000 L/s per year of new installed capacity</a:t>
            </a:r>
          </a:p>
          <a:p>
            <a:pPr marL="342900" lvl="1" indent="-342900"/>
            <a:r>
              <a:rPr lang="en-US" dirty="0"/>
              <a:t>AguaClara = 20 L/s per year – need to increase rate by a factor of 40,000</a:t>
            </a:r>
          </a:p>
          <a:p>
            <a:pPr marL="342900" lvl="1" indent="-342900"/>
            <a:r>
              <a:rPr lang="en-US" dirty="0"/>
              <a:t>Disruptive technologies must be at least twice as good as traditional technologies (marketing is critical too!)</a:t>
            </a:r>
          </a:p>
          <a:p>
            <a:pPr marL="742950" lvl="2" indent="-342900"/>
            <a:r>
              <a:rPr lang="en-US" dirty="0"/>
              <a:t>Our ongoing research to improve water treatment technologies is critical to increase the rate</a:t>
            </a:r>
          </a:p>
          <a:p>
            <a:pPr marL="742950" lvl="2" indent="-342900"/>
            <a:r>
              <a:rPr lang="en-US" dirty="0"/>
              <a:t>Open source engineering is also a disruptive new approach to spreading technologies</a:t>
            </a:r>
          </a:p>
          <a:p>
            <a:endParaRPr lang="en-US" dirty="0"/>
          </a:p>
        </p:txBody>
      </p:sp>
    </p:spTree>
    <p:extLst>
      <p:ext uri="{BB962C8B-B14F-4D97-AF65-F5344CB8AC3E}">
        <p14:creationId xmlns:p14="http://schemas.microsoft.com/office/powerpoint/2010/main" val="53215983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4" cstate="print">
            <a:clrChange>
              <a:clrFrom>
                <a:srgbClr val="E5E5E5"/>
              </a:clrFrom>
              <a:clrTo>
                <a:srgbClr val="E5E5E5">
                  <a:alpha val="0"/>
                </a:srgbClr>
              </a:clrTo>
            </a:clrChange>
            <a:extLst>
              <a:ext uri="{28A0092B-C50C-407E-A947-70E740481C1C}">
                <a14:useLocalDpi xmlns:a14="http://schemas.microsoft.com/office/drawing/2010/main" val="0"/>
              </a:ext>
            </a:extLst>
          </a:blip>
          <a:srcRect t="8467"/>
          <a:stretch/>
        </p:blipFill>
        <p:spPr>
          <a:xfrm>
            <a:off x="381000" y="1519123"/>
            <a:ext cx="8516367" cy="5196868"/>
          </a:xfrm>
          <a:prstGeom prst="rect">
            <a:avLst/>
          </a:prstGeom>
        </p:spPr>
      </p:pic>
      <p:sp>
        <p:nvSpPr>
          <p:cNvPr id="2" name="Title 1"/>
          <p:cNvSpPr>
            <a:spLocks noGrp="1"/>
          </p:cNvSpPr>
          <p:nvPr>
            <p:ph type="title"/>
          </p:nvPr>
        </p:nvSpPr>
        <p:spPr/>
        <p:txBody>
          <a:bodyPr/>
          <a:lstStyle/>
          <a:p>
            <a:r>
              <a:rPr lang="en-US" dirty="0"/>
              <a:t>The transition is underway with a significant increase in rate!</a:t>
            </a:r>
          </a:p>
        </p:txBody>
      </p:sp>
      <p:sp>
        <p:nvSpPr>
          <p:cNvPr id="14" name="AutoShape 4" descr="data:image/png;base64,iVBORw0KGgoAAAANSUhEUgAAAZIAAAENCAYAAAAlsuNsAAAABHNCSVQICAgIfAhkiAAAAAlwSFlzAAALEgAACxIB0t1+/AAAIABJREFUeJzt3X1cVPWeB/DPDI+jPM0oSCBqCqSYiYEkXBUrvNtV9i6Nm6bLLYlqb/lwFc149YB2vbaDBSibKTdtvbl3W7orcMv1bsVSlGFFPuQ1SJd8IB7iaaYRdBBn5uwfLLOSCAdmzjBHPu/Xy9cLzsw58/m9cOY7v/M75/dTCIIggIiIaIiUwx2AiIjkjYWEiIjswkJCRER2YSEhIiK7sJAQEZFdWEiIiMguLCRERGQXFhIiIrILCwkREdmFhYSIiOziPtwBHKmhoWG4I9xUTk4ONmzYMNwx7CL3Nsg9P8A2uAK55wd6tyEkJMTu47FHQkREdnFaj2TVqlXw9vaGUqmEm5sbdDodOjo6kJeXh5aWFgQGBmL9+vXw8fEBABQXF6OsrAxKpRJpaWmIjo52VlQiIhoEp57a2rx5M/z8/Gy/l5SUYMaMGUhJSUFJSQlKSkqQmpqKuro6VFRUIDc3FwaDAVu3bsXOnTuhVLIDRUTkaob1k7myshKJiYkAgMTERFRWVtq2JyQkwMPDA0FBQQgODkZNTc1wRiUioptwao9k69atUCqVWLhwIZKSkmA0GqFWqwEAAQEBMBqNAAC9Xo+IiAjbfhqNBnq93plRiYhIJKcVkq1bt0Kj0cBoNOJ3v/vdDVcKKBQKKBSKQR2ztLQUpaWlAACdToecnByH5XW0ioqK4Y5gN7m3Qe75AbbBFbhS/urqWThyZBHa29Xw9TVg7tzDmDbtxID7Xd8GR3xuOq2QaDQaAIC/vz9mz56Nmpoa+Pv7w2AwQK1Ww2Aw2MZPNBoN2trabPvq9Xrb/tdLSkpCUlKS7XdXvyTP1fOJIfc2yD0/wDa4AlfIX1Skwu7d/jCZukco2ts1+PjjFVi0aDG0WtOA+zuyDU4ZI+ns7ITJZLL9fOrUKUyYMAGxsbEoLy8HAJSXl2P27NkAgNjYWFRUVODatWtobm5GY2MjwsPDnRGViEgWdDpfWxHpYTIpodP5Oj2LU3okRqMRr776KgDAYrFg7ty5iI6OxpQpU5CXl4eysjLb5b8AEBYWhvj4eGRkZECpVCI9PZ1XbBERXaehwW1Q26XklEIybtw4vPLKKzds9/X1RVZWVp/7aLVaaLVaqaMREclSSIgF9fU3foSHhFicnoVf84mIZCgzsx0qlbXXNpXKiszMdqdnuaXm2iIiGil6BtR1Ol80NLghJMSCzMx2UQPtjsZCQkQkU1qtaVgKx0/x1BYREdmFhYSIiOzCQkJERHZhISEiIruwkBARkV1YSIiIyC4sJEREZBcWEiIisgsLCRER2YWFhIiI7DKoQtLZ2Ym2tjZ0dnZKlYeIiGRmwLm2amtrUVpaiuPHj6OlpcW2PSgoCNHR0Vi4cCEmTJggaUgiInJd/RaSHTt2oK6uDgkJCVizZg1CQ0OhUqlgMplQX1+Pqqoq5OfnY/z48Vi3bp2zMhMRkQvpt5DMmzcPMTExN2z38fHBHXfcgTvuuAMPPvggjh07JllAIiJybf2OkfRVROx5HhER3XpEr0dy5MgRTJo0CePHj0dDQwMKCgqgVCrx+OOPIzQ0VMqMRETkwkRftVVYWAgfHx8AwFtvvYUpU6Zg2rRp2Lt3r2ThiIjI9YkuJJcuXUJAQAC6urpw5swZLF++HH//93+PCxcuSBiPiGjkKCpSIS4uCOPH34a4uCAUFamGO5Iook9t+fn54YcffkBtbS2mTJkCDw8PXL16VcpsREQjRlGRCps2+cNk6v5+X1/vjk2b/AHAJZbT7Y/oQrJkyRI8++yzUCqVWL9+PQDgr3/9KyZOnChZOCKikUKn87UVkR4mkxI6na/8C8nVq1fh5eWFBQsWID4+HgDg5eUFAIiIiOD9I0REDtDQ4Dao7a5kwELy9NNP4/bbb8esWbMQExOD4OBg22P+/v6ShiMiGilCQiyor7/xIzkkxDIMaQZnwEJSUFCA6upqnDhxAtnZ2bBarYiOjsasWbNw5513wt1d9NkxIiK6iczM9l5jJACgUlmRmdk+jKnEGbAKuLu7Y8aMGZgxYwYeeeQRNDU14cSJE/jLX/6Cf/7nf0ZkZCRmzZqFuLg4BAQEOCMzEdEtp2ccRKfzRUODG0JCLMjMbHf58RFgEIPtPcaNG4cHHngADzzwALq6unD69GkcP34cbm5uuP/++6XISEQ0Imi1JlkUjp+y67yUQqFAdnY2CgsLHZWHiIhkhgtbERGRXVhIiIjILiwkRERklwHHSLKysqBQKPp8zGq1DurFrFYrMjMzodFokJmZiY6ODuTl5aGlpQWBgYFYv369bWLI4uJilJWVQalUIi0tDdHR0YN6LSIico4BC8l9993X7+ODuVLr8OHDCA0NhcnUfVVCSUkJZsyYgZSUFJSUlKCkpASpqamoq6tDRUUFcnNzYTAYsHXrVuzcuRNKJTtQRESuZsBCsmDBAoe8UFtbG44fPw6tVotDhw4BACorK7FlyxYAQGJiIrZs2YLU1FRUVlYiISEBHh4eCAoKQnBwMGpqahAZGemQLERE5Dj9fsX/6quvRB1EzPP279+P1NTUXqfJjEYj1Go1ACAgIABGoxEAoNfrMWbMGNvzNBoN9Hq9qCxERORc/fZIPvvsM7z99tuYO3cuoqKiEBISApVKBZPJhMbGRlRVVeHTTz/FxIkTERsbe9PjHDt2DP7+/pg8eTK++eabPp+jUChuOhZzM6WlpSgtLQUA6HQ65OTkDGp/Z6qoqBjuCHaTexvknh9gG1yB3PMDvdvgiM/NfgvJb37zG9TW1uLDDz/Ea6+9hubmZttjwcHBmDVrFtatW4ewsLB+X+TMmTP46quvcOLECXR1dcFkMiE/Px/+/v4wGAxQq9UwGAzw8/MD0N0DaWtrs+2v1+uh0WhuOG5SUhKSkpJsv2/YsEFcq4eJq+cTQ+5tkHt+gG1wBXLPDzi2DQOOkUyYMAHp6ekAuqeUv3z5MkaPHm2bSl6MFStWYMWKFQCAb775Bu+99x7Wrl2LAwcOoLy8HCkpKSgvL8fs2bMBALGxscjPz0dycjIMBgMaGxsRHh4+lPYREZHEBjVFipeX16AKyEBSUlKQl5eHsrIy2+W/ABAWFob4+HhkZGRAqVQiPT2dV2wREbkop88BP336dEyfPh0A4Ovri6ysrD6fp9VqodVqnRmNiIiGgF/ziYjILiwkRERkl0EVErPZjOrqatulY52dnejs7JQkGBERyYPoMZLa2lpkZ2fDw8MDbW1tSEhIQFVVFcrLy22D5ERENPKI7pG88cYbWLZsGXbs2GFbpz0qKgrffvutZOGIiMj1iS4kdXV1mDdvXq9t3t7e6OrqcngoIiKSD9GFJDAwEOfOneu1raamBsHBwQ4PRURE8iF6jGTZsmXQ6XRYuHAhzGYziouL8eGHH+If//EfpcxHREQuTnSPJCYmBs899xwuXbqEqKgotLS0YOPGjZg5c6aU+YiIyMWJ7pEcPXoU8fHxePzxx3tt//zzzzFnzhyHByMiInkQ3SPZs2dPn9sLCgocFoaIiORnwB5JU1MTgO711pubmyEIQq/HPD09pUtHREQub8BCsnbtWtvPa9as6fVYQEAAHnroIcenIiIi2RiwkBQWFgIANm/ejJdeeknyQEREJC+ix0hYRIiIqC+ir9qyWCx4//33UVVVhfb29l6PscgQEY1conskf/jDH1BaWoqoqCicO3cO99xzD4xGo22RKiIiGplEF5IvvvgCzz33HBYtWgQ3NzcsWrQIzzzzDL755hsp8xERkYsTXUi6urowZswYAICnpyeuXr2K0NBQXLhwQapsREQkA6LHSEJDQ/Hdd98hPDwckydPxp/+9CeoVCpoNBop8xERkYsT3SNZuXIl3NzcAACPPvoozp8/j2PHjuHJJ5+ULBwREbk+UT0Sq9WK2tpa23okt912G1588UVJgxERkTyI6pEolUq89dZb8PDwkDoPERHJzKCmkf/qq6+kzEJERDIkerD92rVryM3NRWRkJMaMGQOFQmF7bPXq1ZKEIyIi1ye6kISFhSEsLEzKLEREJEOiCwln+SUior6IHiMhIqLBKSpSIS4uCOPH34a4uCAUFamGO5IkRPdIiIhIvKIiFTZt8ofJ1P19vb7eHZs2+QMAtFrTcEZzOPZIiIgkoNP52opID5NJCZ3Od5gSSYeFhIhIAg0NboPaLmeiC8mmTZuwf/9+fPnll+jo6JAyExGRy+kZ78jNfVXUeEdIiGVQ2+VM9BjJI488gqqqKhw+fBj5+fkIDg5GVFQUoqKiMGfOnH737erqwubNm2E2m2GxWDBnzhwsXboUHR0dyMvLQ0tLCwIDA7F+/Xr4+PgAAIqLi1FWVgalUom0tDRER0fb11IioiEaynhHZmZ7r30AQKWyIjOzvc/ny5noQnLnnXfizjvvBAC0t7fj0KFD+K//+i+8//77tnXdb8bDwwObN2+Gt7c3zGYzsrKyEB0djS+//BIzZsxASkoKSkpKUFJSgtTUVNTV1aGiogK5ubkwGAzYunUrdu7cCaWSZ+KIyPn6G++4WSHp2a7T+aKhwQ0hIRZkZrbfcgPtwCAKyYkTJ1BdXY2qqiq0tbUhIiICK1asQFRU1ID7KhQKeHt7A+hestdisUChUKCyshJbtmwBACQmJmLLli1ITU1FZWUlEhIS4OHhgaCgIAQHB6OmpgaRkZFDayURkR2GOt6h1ZpuycLxU6ILiU6nw7hx45CSkoLExETblPJiWa1WPPvss/jhhx/wN3/zN4iIiIDRaIRarQYABAQEwGg0AgD0ej0iIiJs+2o0Guj1+huOWVpaitLSUlu+nJycQWVypoqKiuGOYDe5t0Hu+QG2Ybj4+DyP9vYb117y8TG49OfOzVz/N3BEftGF5KWXXkJ1dTU+//xzFBYWIiwsDFFRUZg2bRqmTZs24P5KpRKvvPIKLl++jFdffRW1tbW9HlcoFL3m7xIjKSkJSUlJtt83bNgwqP2dzdXziSH3Nsg9P8A2DIfbb1dg0ybrDeMdL7+sgFYrr7b0cOTfQHQhmTp1KqZOnYoHH3wQRqMRhw8fxp///GcUFhYOOEZyvdGjR2P69Ok4efIk/P39YTAYoFarYTAY4OfnB6C7B9LW1mbbR6/XcyVGIho214931Ne7ITT01h3vGArRheTLL7/EN998g6qqKjQ2NmLy5Ml44IEHRI2RXLp0CW5ubhg9ejS6urpw6tQp/N3f/R1iY2NRXl6OlJQUlJeXY/bs2QCA2NhY5OfnIzk5GQaDAY2NjQgPDx96K4mI7NQz3pGTkyO7HpXURBeSw4cPIyoqCo8++igiIyPh6ekp+kUMBgN27doFq9UKQRAQHx+PmJgYREZGIi8vD2VlZbbLf4HumYbj4+ORkZEBpVKJ9PR0XrFFROSiRBeSnqurhmLixInYvn37Ddt9fX2RlZXV5z5arRZarXbIr0lERM4hupCYzWYUFRXhk08+sY1rzJ8/H1qtFu7unPuRiGikEl0B/vVf/xXfffcdnnjiCQQGBqKlpQUHDx7ElStXsHLlSgkjEhGRKxM98PD5559j06ZNmDlzJkJCQjBz5kxs3LgRR48elTIfEZFLGOxcWyOJ6B6JIAhS5iAiclkjaW2RoRDdI4mPj0d2djZOnjyJuro6nDx5Eq+88gri4+OlzEdENOxG0toiQyG6R5KamoqDBw9i3759tsH2n/3sZ1iyZImU+YiIBq2oSOXQyRJH0toiQyG6kLi7u2PZsmVYtmyZlHmIiOwixWmokBAL6utv/Li8FdcWGYp+C8np06dFHaRnenkiouE2lCnfBzKS1hYZin4Lye7duwc8gEKhwGuvveawQERE9pDiNBTn2upfv4XkmWeewaRJk5wUhYjIflKdhuJcWzfX71Vbmzdvtv28du1aycMQEdkrM7MdKpW11zaehpJWvz2SUaNG4dixYxg/fjwMBgOam5v7vJ9k3LhxkgUkIhqMkbTEravot5CkpaVh//79aG1thdVqxZo1a/p83mDWIyEiktpIWeLWVfRbSOLi4hAXFwcAeOSRR/DWW285JRQREcmH6Dvb33zzTSlzEBGRTIkuJJwqnoiI+sJlB4mIyC4sJEREZBcWEiIisku/Ax9ZWVlQKBQDHuSll15yWCAiIpKXfgvJfffdZ/u5qakJH330ERITExEYGIjW1laUl5fj3nvvlTwkERG5rn4LyYIFC2w/P//883j++ecRFhZm2zZ37lzs3r0bS5culSwgERG5NtFjJHV1dTdMhRIUFIT6+nqHhyIiIvkQXUiioqLw+uuvo7GxEV1dXWhoaMDu3bsxdepUKfMREZGLE32X4apVq7B3715kZGTAarXCzc0NcXFxePrpp6XMR0RELk50IfHx8cG6detgtVpx6dIl+Pn5Qank1cNERCPdoCpBfX09ioqKcPDgQSiVSjQ0NODixYtSZSMiIhkQXUiOHj2KrKws6PV6fPLJJwAAk8nEGYGJiEY40ae23nnnHbz44ouYNGkSjh49CgCYOHEiLly4IFU2IiKSAdE9EqPRiIkTJ/baplAoRN35TkREty7RhWTy5Mm2U1o9PvvsM4SHhzs8FBERyYfoU1tpaWn43e9+h7KyMly9ehXbtm1DQ0MDXnjhhQH3bW1txa5du/Djjz9CoVAgKSkJixYtQkdHB/Ly8tDS0oLAwECsX78ePj4+AIDi4mKUlZVBqVQiLS0N0dHRQ28lERFJRnQhCQ0NxY4dO3Ds2DHExMRgzJgxiImJgbe394D7urm54Ve/+hUmT54Mk8mEzMxM3HXXXfj4448xY8YMpKSkoKSkBCUlJUhNTUVdXR0qKiqQm5sLg8GArVu3YufOnbzcmIjIBQ3qk9nLywsJCQn45S9/iZ/97GeiiggAqNVqTJ48GQCgUqkQGhoKvV6PyspKJCYmAgASExNRWVkJAKisrERCQgI8PDwQFBSE4OBg1NTUDCYqERE5idOnkW9ubsb58+cRHh4Oo9EItVoNAAgICIDRaAQA6PV6RERE2PbRaDTQ6/WiX4OIRpaiIhV0Ol80NLghJMSCzMx2aLWm4Y41YoieRt4ROjs7kZOTg5UrV2LUqFG9HhvKFWClpaUoLS0FAOh0OuTk5Dgsq6NVVFQMdwS7yb0Ncs8PsA19qa6ehQ8/XAqzufvjrL7eHevXj8bhw/+JadNOOPS1gFvvb+CIz03R08jby2w2IycnB/PmzcM999wDAPD394fBYIBarYbBYICfnx+A7h5IW1ubbV+9Xg+NRnPDMZOSkpCUlGT7fcOGDQ7LKwVXzyeG3Nsg9/yAvNtQVKTCG28I+OILtcN6DnFxQbYi0sNs9sSpUw9j717HfhnuIee/QQ9HtqHfQlJWVibqIAP1XARBwJ49exAaGork5GTb9tjYWJSXlyMlJQXl5eWYPXu2bXt+fj6Sk5NhMBjQ2NjIy4yJZK6oSIVNm/xhMnUPzdbXu2PTJn8AsKuYNDS4DWo7OV6/heTTTz8VdZCBCsmZM2fwySefYMKECXjmmWcAAMuXL0dKSgry8vJQVlZmu/wXAMLCwhAfH4+MjAwolUqkp6fzii0imdPpfG1FpIfJpIRO52tXIQkJsaC+/saPspAQy5CPSYPTbyHZvHmzQ15k6tSpeOedd/p8LCsrq8/tWq0WWq3WIa9PRMNPqp5DZmZ7r54OAKhUVmRmttt1XBJvSF/zBUGA1Wq1/SMiGsjNegj29hy0WhO2bzciNNQMhUJAaKgZ27cbedWWE4m+IVGv12Pfvn2orq7G5cuXez1WWFjo8GBEdGuRsueg1ZpYOIaR6B7J73//e7i7uyMrKwve3t7Izs5GbGwsnnjiCSnzEdEtxMtLAND9T622sOdwixBdSM6ePYunnnoKkyZNgkKhwKRJk/DUU0/h0KFDUuYjoltAzxVbP/7oBkABQIHOTs4cfqsQXUiUSiXc3LoHxUaPHo1Lly7By8uLd5wT0YD6u2KL5E/0GEl4eDhOnDiBuLg4zJw5E3l5efD09MSUKVOkzEdEtwDe63FrE11I1qxZA0EQAAArV67Ee++9B5PJ1OsGQyKivvBej1ub6FNbp06dsq0V4unpiSVLliA1NRXffvutZOGI6NaQmdkOlar3rQK81+PWIbqQ7Nmzp8/tBQUFDgtDRMOjqEiFuLggjB9/G+LiglBUpHLo8a+/1wPgvR63mgFPbTU1NQEArFYrmpubbae3eh7z9PSULh0RSU6qObB+qudej5ycnFti0kP6fwMWkrVr19p+XrNmTa/HAgIC8NBDDzk+FRE5jVRzYNHIMWAh6blrffPmzYNawIqI5IFXVJG9RI+R/LSINDU1obm52eGBiMi5pJoDi0YO0YVkx44dOHPmDADgo48+QkZGBjZs2CB6zRIick28oorsJbqQnD592nbz4aFDh/Diiy/i5ZdfRklJiWThiEh6nD2X7CX6hkSz2Qx3d3fo9Xp0dHRg6tSpAACj0ShZOCJyDs6eS/YQ3SOZNGkSiouL8R//8R+4++67AXRPLa9SOfZ6cyIST+r7P4jEEF1Ifv3rX6O2thZdXV14+OGHAXTPCDx37lzJwhHRzfXc/1Ff7w5BUNju/2AxIWcTfWorODgYv/nNb3ptmzNnDubMmePwUEQ0MN7/Qa5CdCEBgK+//hoXLlxAZ2dnr+3Lli1zaCgiGhjv/yBXIbqQ7Nu3D0ePHsX06dPh5eUlZSYiEoEz6pKrEF1Ijhw5gldeeQVjx46VMg8RiSTlGuhEgyG6kPj5+WH06NFSZiGiQegZB9HpfNHQ4IaQEAsyM9s5PkJOJ7qQJCcnIz8/Hw8++CD8/f17PTZu3DiHByOigfH+D3IFogvJ3r17AQDHjx+/4bGeiR2JiGjkEV1IWCyIiKgvom9IJCIi6ku/PZJt27bh+eefBwBkZWVBoVD0+TyuU0JENHL1W0gSExNtP993332ShyEiIvnpt5BcP4/WggULpM5CNKyKilS8lJZoCAY1RQrRrapnAsSem/t6JkAEwGJCNAAOthOh/wkQiah/TumRvP766zh+/Dj8/f2Rk5MDAOjo6EBeXh5aWloQGBiI9evXw8fHBwBQXFyMsrIyKJVKpKWlITo62hkxaQTjBIhEQ+eUHsmCBQvw3HPP9dpWUlKCGTNmID8/HzNmzLAt2VtXV4eKigrk5ubi+eefx759+2C1Wvs6LJHD3GyiQ06ASDSwfnskYm9CHGga+aioKDQ3N/faVllZiS1btgDovjpsy5YtSE1NRWVlJRISEuDh4YGgoCAEBwejpqYGkZGRorIQDQUnQCQaun4LSVtbm2QvbDQaoVarAQABAQG2td/1ej0iIiJsz9NoNNDr9ZLloJHlZldmcQJEoqHrt5A8/fTTTgmhUChuerNjf0pLS1FaWgoA0Ol0tvEXV1RRUTHcEewm9zb8+c8+uHhxNMzm7v/29fXuWL9+NA4f/k9Mm3YCAHB95/r8ecDV/kvJ/W8AyL8Ncs8P9G6DIz43Bz3YbjKZ0N7eDkEQbNuGMvuvv78/DAYD1Go1DAYD/Pz8AHT3QK7vCen1emg0mj6PkZSUhKSkJNvvGzZsGHQOZ3L1fGLIuQ1vvOENs9mz1zaz2ROnTj2MvXvlc8OtnP8GPeTeBrnnBxzbBtGFpK6uDvn5+bh48eINjw1lQsfY2FiUl5cjJSUF5eXlmD17tm17fn4+kpOTYTAY0NjYiPDw8EEfn+in2tvVfW7nlVlE9hnUNPLTp0/H5s2bsXr1auzatQv/9m//JmoQfMeOHaiqqkJ7ezt+/etfY+nSpUhJSUFeXh7Kyspsl/8CQFhYGOLj45GRkQGlUon09HQolbzdhezn62tAe/uNvVtemUVkH9GF5OLFi3jhhRfg7u4OQRAwatQopKamYsOGDZg/f36/+65bt67P7VlZWX1u12q10Gq1YqPRLc5RU5fMnXsYH3+8gldmETmY6K/6Hh4esFi6v7n5+vqitbUVgiCgo6NDsnBEPVOX1Ne7QxAUtqlLiopUgz7WtGknsH27EaGhZigUAkJDzdi+3cgrs4jsJLpHMnXqVBw9ehQLFizAnDlz8PLLL8PDwwPTp0+XMh+NcP1NXTKUAsClaYkcT3QhycjIsP28fPlyhIWFobOzs9dU80SOxqlLiFyf6FNb77777v/vpFRi/vz5+PnPf44PP/xQkmBEAKcuIZID0YXk4MGDg9pO5AiZme1QqXrPtcYBciLXMuCprdOnTwMArFar7eceTU1NUKkGP+hJJBanLiFyfQMWkt27dwMAurq6bD8D3dOaBAQE4LHHHpMuHRE4QE7k6gYsJLt27QIAvPbaa1i9erXkgYiISF5Ej5GsXr0aFosFVVVVOHLkCKqrq233lRD1KCpSIS4uCOPH34a4uKAh3e9BRPIi+vLfhoYG6HQ6dHV1YcyYMWhra4OHhweeffZZjB8/XsqMJBNc95xoZBLdI3njjTeQlJSE3bt3Y9u2bdizZw8WLlyIffv2SZmPHMQZPQWue040MokuJBcuXEBycnKvdUMWL16MCxcuSJGLHMiR04z0hzcPEo1MoguJRqNBVVVVr23V1dW2VQ7JdTmrp8CbB4lGJtFjJMuXL0d2djZiYmIwduxYtLa24vjx41izZo2U+UYcR810ez1n9RS47jnRyCS6kMTGxiI7OxtHjx6FwWBAWFgYli5dipCQECnzjShSDVaHhFhQX3/jn9rRPQXePEg0MokuJO+++y5++ctfYsmSJb22Hzp0CMnJyQ4PNhI5eqbbHs7sKfDmQaKRh3NtuRCpTkFptSauw0FEkuFcWy5EylNQ7CkQkVQ415YL4WA1EckR59pyIRysJiI5Ej3YziLiHDwFRURyI3qwnYiIqC8sJEREZBcWEiIisgsLCRER2YWFxIVwUSgikiPRV22RtLgoFBHJFXskLoKLQhGRXLGQuAguCkVEcsVC4iK4KBQRydWILySuMsCdmdnMqsxaAAAKj0lEQVQOlcraaxvn2SIiORjRg+2uNMDNebaISK5cupCcPHkS//Iv/wKr1Yr7778fKSkpDj2+VAtJDRXn2SIiOXLZU1tWqxX79u3Dc889h7y8PHz22Weoq6tz6GtwgJuIyH4uW0hqamoQHByMcePGwd3dHQkJCaisrHToa3CAm4jIfi57akuv12PMmDG238eMGYP/+Z//6fWc0tJSlJaWAgB0Oh1ycnIG9Rp33TULTU1LYTZ72ra5u3fhrrveQU7OCTvS36iiosKhxxsOcm+D3PMDbIMrkHt+oHcbBvu52ReXLSRiJCUlISkpyfb7hg0bBn2MoqLL0OmU1w1wX4ZWex+A+xyYdOj5XI3c2yD3/ADb4Arknh9wbBtctpBoNBq0tbXZfm9ra4NGo3H463CAm4jIPi47RjJlyhQ0NjaiubkZZrMZFRUViI2NHe5YRET0Ey7bI3Fzc8Njjz2Gbdu2wWq14t5770VYWNhwxyIiop9w2UICAHfffTfuvvvu4Y5BRET9cNlTW0REJA8sJEREZBeFIAjCcIcgIiL5Yo/ESTIzM4c7gt3k3ga55wfYBlcg9/yA49vAQkJERHZhISEiIru4bdmyZctwhxgpJk+ePNwR7Cb3Nsg9P8A2uAK55wcc2wYOthMRkV14aouIiOzi0ne2u7LW1lbs2rULP/74IxQKBZKSkrBo0SJ0dHQgLy8PLS0tCAwMxPr16+Hj4wMAKC4uRllZGZRKJdLS0hAdHQ0AOHLkCIqLi6FQKKBWq7FmzRr4+fm5XBva29uRm5uLmpoaLFiwAOnp6bZjnTt3Drt27UJXVxdmzZqFtLQ0KBQKWeS/evUqcnNz0dTUBKVSiZiYGPzDP/yDpNkd3YbrZWdno7m52SHTgzu7DWazGfv27UNVVRUUCgUefvhhzJkzRzb55fJePnXqFP74xz/CbDbD3d0dv/rVr3DnnXcCGOJ7WaAh0ev1wnfffScIgiBcuXJFWLt2rfD9998LBw4cEIqLiwVBEITi4mLhwIEDgiAIwvfffy9s3LhR6OrqEpqamoTVq1cLFotFMJvNQnp6umA0GgVBEIQDBw4IhYWFLtkGk8kkVFdXC++//76wd+/eXsfKzMwUzpw5I1itVmHbtm3C8ePHZZO/s7NT+Otf/yoIgiBcu3ZNePHFF52S35Ft6PH5558LO3bsEDIyMpyS39FtKCwsFN5++21BEATBYrHY3hdyyC+n9/K5c+eEtrY2QRAE4eLFi8KTTz5pO9ZQ3ss8tTVEarXaNlilUqkQGhoKvV6PyspKJCYmAgASExNtqzpWVlYiISEBHh4eCAoKQnBwMGpqaiAIAgRBwNWrVyEIAq5cuSLJdPmOaIO3tzemTp0KT0/PXscxGAwwmUyIjIyEQqHA/PnzHb6apZT5vby8bN/G3N3dcfvtt/dawkAObQCAzs5OHDp0CEuWLHFK9h6ObMNHH32ElJQUAIBSqXTKt3lH5ZfTe/n222+3ZQsLC0NXVxeuXbs25PcyT205QHNzM86fP4/w8HAYjUao1WoAQEBAAIxGI4DuFR8jIiJs+2g0Guj1ekRGRuKJJ57Axo0b4eXlhdtuuw2PP/64S7bhZvpazVKv10ua96fsyX+9y5cv49ixY1i0aJFUUW/K3jb8+7//O/72b/+2zw9oZ7GnDZcvXwYAFBYWoqqqCuPGjcNjjz2GgIAAyXP3sCe/u7u7LN/LX3zxBSZPngwPD48hv5fZI7FTZ2cncnJysHLlSowaNarXYwqFYsBzi2azGR988AGys7NRUFCACRMmoLi4WMrIN7C3DcPNUfktFgt27tyJX/ziFxg3bpwUUW/K3jZcuHABTU1NiIuLkzJmv+xtg8ViQVtbG+644w5kZ2cjMjISBw4ckDJyLyPxvfz999/jj3/8I5544gm7XpeFxA5msxk5OTmYN28e7rnnHgCAv78/DAYDgO5TPj1d85+u+KjX66HRaHDhwgUAQHBwMBQKBeLj43H27FmXbMPNOGs1y744In+PgoICBAcHY/HixZLl7Ysj2nD27FmcO3cOq1atQlZWFhoaGuDMW8Qc0QZfX194eXnZiuGcOXNw/vx5aYP/H0fkl9t7ua2tDa+++ipWrVqF4OBgAEN/L7OQDJEgCNizZw9CQ0ORnJxs2x4bG4vy8nIAQHl5OWbPnm3bXlFRgWvXrqG5uRmNjY0IDw+HRqNBXV0dLl26BAA4deoUQkNDXbINN6NWq6FSqXD27FkIgoBPPvnEKatZOio/0H1a6MqVK1i5cqVUcfvkqDb8/Oc/R0FBAXbt2oXf/va3CAkJcVohcVQbFAoFYmJiUFVVBQA4ffo0xo8fL13w/+Oo/HJ6L1++fBk6nQ4rVqzA1KlTbc8f6nuZNyQO0bfffousrCxMmDDB1l1cvnw5IiIikJeXh9bW1hsu/y0qKsJHH30EpVKJlStXYtasWQCADz74AH/5y1/g5uaGsWPHYtWqVfD19XXJNqxatQpXrlyB2WzG6NGj8cILL2D8+PH47rvv8Prrr6OrqwvR0dF47LHHJD8l5qj8KpUKTz31FEJDQ+Hu3j1s+MADD+D++++XNL8j23D9B25zczOys7OddvmvI9vQ0tKC1157DZcvX4afnx+efvppjB07Vjb55fJePnjwIEpKSmw9EQB44YUX4O/vP6T3MgsJERHZhae2iIjILiwkRERkFxYSIiKyCwsJERHZhYWEiIjswkJCRER2YSEhIiK7sJAQuSCLxTLcEYhE4+y/RIP07rvv4uzZs9i4caNt25tvvgmFQoFly5bhD3/4A06cOAGFQoF7770XS5cuhVKpxA8//ICCggJcvHgRCoUCM2fORHp6OkaPHg2g+27phQsX4siRI2hoaMCBAwfg5uY2XM0kEo09EqJBmjdvHr7++mvbtOcWiwUVFRVITEzErl274Obmhvz8fGzfvh1ff/01/vu//9u274MPPoiCggLk5eWhra0Nf/rTn3od+7PPPkNmZib279/PIkKywUJCNEhqtRrTpk3D0aNHAQAnT56Er68vNBoNTpw4gZUrV8Lb2xv+/v5YvHgxKioqAHTPCnvXXXfBw8MDfn5+WLx4sW2Cwh6/+MUvMHbs2GFdU4RosHhqi2gIEhMT8cEHHyApKQmffvop5s+fj9bWVlgsFjz55JO25wmCYFso6Mcff8T+/ftRXV2Nzs5OWK1W2ySAPaSeoJBICiwkREMwe/Zs7N27F7W1tTh27BhSU1Ph5uYGd3d37Nu3r8/TUm+//TYAICcnBz4+Pvjyyy/x5ptvOjs6kcPx1BbREHh6euKee+5Bfn4+wsPDMXbsWKjVasycORNvvfUWrly5AqvVih9++MF2+spkMsHb2xujRo2CXq/He++9N8ytIHIMFhKiIVqwYAFqa2sxf/5827bVq1fDbDYjIyMDaWlpyM3Nta1Q99BDD+H8+fN49NFH8U//9E/DuiwukSNxPRKiIWptbcW6devw+9///ob1sYlGEvZIiIbAarXi0KFDSEhIYBGhEY+FhGiQOjs78eijj+LUqVNYunTpcMchGnY8tUVERHZhj4SIiOzCQkJERHZhISEiIruwkBARkV1YSIiIyC4sJEREZJf/BRM9Q+TOgmLu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ndara"/>
              <a:ea typeface="+mn-ea"/>
              <a:cs typeface="+mn-cs"/>
            </a:endParaRPr>
          </a:p>
        </p:txBody>
      </p:sp>
      <p:pic>
        <p:nvPicPr>
          <p:cNvPr id="24" name="Picture 23"/>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rot="20350502">
            <a:off x="2253760" y="3616913"/>
            <a:ext cx="1667752" cy="1577041"/>
          </a:xfrm>
          <a:prstGeom prst="rect">
            <a:avLst/>
          </a:prstGeom>
        </p:spPr>
      </p:pic>
      <p:grpSp>
        <p:nvGrpSpPr>
          <p:cNvPr id="35" name="Group 34"/>
          <p:cNvGrpSpPr/>
          <p:nvPr/>
        </p:nvGrpSpPr>
        <p:grpSpPr>
          <a:xfrm>
            <a:off x="6669819" y="1696266"/>
            <a:ext cx="2507026" cy="2467025"/>
            <a:chOff x="6669819" y="1696266"/>
            <a:chExt cx="2507026" cy="2467025"/>
          </a:xfrm>
        </p:grpSpPr>
        <p:sp>
          <p:nvSpPr>
            <p:cNvPr id="5" name="TextBox 4"/>
            <p:cNvSpPr txBox="1"/>
            <p:nvPr/>
          </p:nvSpPr>
          <p:spPr>
            <a:xfrm>
              <a:off x="7086600" y="3793959"/>
              <a:ext cx="1133387"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ndara"/>
                  <a:ea typeface="+mn-ea"/>
                  <a:cs typeface="+mn-cs"/>
                </a:rPr>
                <a:t>Las Vegas</a:t>
              </a:r>
            </a:p>
          </p:txBody>
        </p:sp>
        <p:sp>
          <p:nvSpPr>
            <p:cNvPr id="16" name="TextBox 15"/>
            <p:cNvSpPr txBox="1"/>
            <p:nvPr/>
          </p:nvSpPr>
          <p:spPr>
            <a:xfrm>
              <a:off x="7240687" y="3558843"/>
              <a:ext cx="1446230"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ndara"/>
                  <a:ea typeface="+mn-ea"/>
                  <a:cs typeface="+mn-cs"/>
                </a:rPr>
                <a:t>La Concordia</a:t>
              </a:r>
            </a:p>
          </p:txBody>
        </p:sp>
        <p:sp>
          <p:nvSpPr>
            <p:cNvPr id="20" name="TextBox 19"/>
            <p:cNvSpPr txBox="1"/>
            <p:nvPr/>
          </p:nvSpPr>
          <p:spPr>
            <a:xfrm>
              <a:off x="7371332" y="3248688"/>
              <a:ext cx="1184940"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Candara"/>
                  <a:ea typeface="+mn-ea"/>
                  <a:cs typeface="+mn-cs"/>
                </a:rPr>
                <a:t>Zamorano</a:t>
              </a:r>
              <a:endParaRPr kumimoji="0" lang="en-US" sz="1800" b="0" i="0" u="none" strike="noStrike" kern="1200" cap="none" spc="0" normalizeH="0" baseline="0" noProof="0" dirty="0">
                <a:ln>
                  <a:noFill/>
                </a:ln>
                <a:solidFill>
                  <a:srgbClr val="000000"/>
                </a:solidFill>
                <a:effectLst/>
                <a:uLnTx/>
                <a:uFillTx/>
                <a:latin typeface="Candara"/>
                <a:ea typeface="+mn-ea"/>
                <a:cs typeface="+mn-cs"/>
              </a:endParaRPr>
            </a:p>
          </p:txBody>
        </p:sp>
        <p:sp>
          <p:nvSpPr>
            <p:cNvPr id="21" name="TextBox 20"/>
            <p:cNvSpPr txBox="1"/>
            <p:nvPr/>
          </p:nvSpPr>
          <p:spPr>
            <a:xfrm>
              <a:off x="7436596" y="2681634"/>
              <a:ext cx="1366309" cy="64633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ndara"/>
                  <a:ea typeface="+mn-ea"/>
                  <a:cs typeface="+mn-cs"/>
                </a:rPr>
                <a:t>San Rafael del Norte</a:t>
              </a:r>
            </a:p>
          </p:txBody>
        </p:sp>
        <p:sp>
          <p:nvSpPr>
            <p:cNvPr id="23" name="TextBox 22"/>
            <p:cNvSpPr txBox="1"/>
            <p:nvPr/>
          </p:nvSpPr>
          <p:spPr>
            <a:xfrm>
              <a:off x="7810536" y="2199076"/>
              <a:ext cx="1366309"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ndara"/>
                  <a:ea typeface="+mn-ea"/>
                  <a:cs typeface="+mn-cs"/>
                </a:rPr>
                <a:t>Gracias</a:t>
              </a:r>
            </a:p>
          </p:txBody>
        </p:sp>
        <p:sp>
          <p:nvSpPr>
            <p:cNvPr id="25" name="TextBox 24"/>
            <p:cNvSpPr txBox="1"/>
            <p:nvPr/>
          </p:nvSpPr>
          <p:spPr>
            <a:xfrm>
              <a:off x="8003763" y="1696266"/>
              <a:ext cx="911638"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Candara"/>
                  <a:ea typeface="+mn-ea"/>
                  <a:cs typeface="+mn-cs"/>
                </a:rPr>
                <a:t>Ocotal</a:t>
              </a:r>
              <a:endParaRPr kumimoji="0" lang="en-US" sz="1800" b="0" i="0" u="none" strike="noStrike" kern="1200" cap="none" spc="0" normalizeH="0" baseline="0" noProof="0" dirty="0">
                <a:ln>
                  <a:noFill/>
                </a:ln>
                <a:solidFill>
                  <a:srgbClr val="000000"/>
                </a:solidFill>
                <a:effectLst/>
                <a:uLnTx/>
                <a:uFillTx/>
                <a:latin typeface="Candara"/>
                <a:ea typeface="+mn-ea"/>
                <a:cs typeface="+mn-cs"/>
              </a:endParaRPr>
            </a:p>
          </p:txBody>
        </p:sp>
        <p:cxnSp>
          <p:nvCxnSpPr>
            <p:cNvPr id="7" name="Straight Arrow Connector 6"/>
            <p:cNvCxnSpPr>
              <a:stCxn id="5" idx="1"/>
            </p:cNvCxnSpPr>
            <p:nvPr/>
          </p:nvCxnSpPr>
          <p:spPr>
            <a:xfrm flipH="1" flipV="1">
              <a:off x="6669819" y="3743509"/>
              <a:ext cx="416781" cy="2351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6" idx="1"/>
            </p:cNvCxnSpPr>
            <p:nvPr/>
          </p:nvCxnSpPr>
          <p:spPr>
            <a:xfrm flipH="1" flipV="1">
              <a:off x="7086600" y="3674031"/>
              <a:ext cx="154087" cy="69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7112333" y="3441034"/>
              <a:ext cx="355321" cy="19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1" idx="1"/>
            </p:cNvCxnSpPr>
            <p:nvPr/>
          </p:nvCxnSpPr>
          <p:spPr>
            <a:xfrm flipH="1">
              <a:off x="7342135" y="3004800"/>
              <a:ext cx="94461" cy="307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3" idx="1"/>
            </p:cNvCxnSpPr>
            <p:nvPr/>
          </p:nvCxnSpPr>
          <p:spPr>
            <a:xfrm flipH="1" flipV="1">
              <a:off x="7561300" y="2380821"/>
              <a:ext cx="249236" cy="2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1"/>
            </p:cNvCxnSpPr>
            <p:nvPr/>
          </p:nvCxnSpPr>
          <p:spPr>
            <a:xfrm flipH="1">
              <a:off x="7839184" y="1880932"/>
              <a:ext cx="164579" cy="30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8" name="Rectangle 17"/>
          <p:cNvSpPr/>
          <p:nvPr/>
        </p:nvSpPr>
        <p:spPr>
          <a:xfrm>
            <a:off x="6694664" y="1607128"/>
            <a:ext cx="457200" cy="42083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ndara"/>
              <a:ea typeface="+mn-ea"/>
              <a:cs typeface="+mn-cs"/>
            </a:endParaRPr>
          </a:p>
        </p:txBody>
      </p:sp>
      <p:sp>
        <p:nvSpPr>
          <p:cNvPr id="19" name="Rectangle 18"/>
          <p:cNvSpPr/>
          <p:nvPr/>
        </p:nvSpPr>
        <p:spPr>
          <a:xfrm>
            <a:off x="7151864" y="1526050"/>
            <a:ext cx="1600200" cy="42893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 name="Straight Connector 16"/>
          <p:cNvCxnSpPr/>
          <p:nvPr/>
        </p:nvCxnSpPr>
        <p:spPr>
          <a:xfrm flipV="1">
            <a:off x="1676400" y="4191000"/>
            <a:ext cx="5257800" cy="1676400"/>
          </a:xfrm>
          <a:prstGeom prst="line">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6736836" y="96605"/>
            <a:ext cx="1832530" cy="4170595"/>
          </a:xfrm>
          <a:prstGeom prst="line">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12465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500"/>
                                        <p:tgtEl>
                                          <p:spTgt spid="19"/>
                                        </p:tgtEl>
                                      </p:cBhvr>
                                    </p:animEffect>
                                    <p:set>
                                      <p:cBhvr>
                                        <p:cTn id="12" dur="1" fill="hold">
                                          <p:stCondLst>
                                            <p:cond delay="499"/>
                                          </p:stCondLst>
                                        </p:cTn>
                                        <p:tgtEl>
                                          <p:spTgt spid="1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wipe(down)">
                                      <p:cBhvr>
                                        <p:cTn id="2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468761" cy="1143000"/>
          </a:xfrm>
        </p:spPr>
        <p:txBody>
          <a:bodyPr/>
          <a:lstStyle/>
          <a:p>
            <a:r>
              <a:rPr lang="en-US" dirty="0"/>
              <a:t>New Opportunities</a:t>
            </a:r>
          </a:p>
        </p:txBody>
      </p:sp>
      <p:sp>
        <p:nvSpPr>
          <p:cNvPr id="3" name="Content Placeholder 2"/>
          <p:cNvSpPr>
            <a:spLocks noGrp="1"/>
          </p:cNvSpPr>
          <p:nvPr>
            <p:ph idx="1"/>
          </p:nvPr>
        </p:nvSpPr>
        <p:spPr>
          <a:xfrm>
            <a:off x="457200" y="1600200"/>
            <a:ext cx="4513006" cy="4525963"/>
          </a:xfrm>
        </p:spPr>
        <p:txBody>
          <a:bodyPr/>
          <a:lstStyle/>
          <a:p>
            <a:r>
              <a:rPr lang="en-US" dirty="0"/>
              <a:t>Million village challenge</a:t>
            </a:r>
          </a:p>
          <a:p>
            <a:r>
              <a:rPr lang="en-US" dirty="0"/>
              <a:t>Possibly adapted to remove arsenic and fluoride</a:t>
            </a:r>
          </a:p>
          <a:p>
            <a:r>
              <a:rPr lang="en-US" dirty="0"/>
              <a:t>Demonstrate new technologies at far lower cost ($10k rather than $100+k)</a:t>
            </a:r>
          </a:p>
        </p:txBody>
      </p:sp>
      <p:pic>
        <p:nvPicPr>
          <p:cNvPr id="5"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84132" y="1532466"/>
            <a:ext cx="3501514" cy="52445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9950319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120 L/s AguaClara plant (draft design for Gracias, Honduras)</a:t>
            </a:r>
          </a:p>
        </p:txBody>
      </p:sp>
      <p:grpSp>
        <p:nvGrpSpPr>
          <p:cNvPr id="3" name="Group 2"/>
          <p:cNvGrpSpPr/>
          <p:nvPr/>
        </p:nvGrpSpPr>
        <p:grpSpPr>
          <a:xfrm>
            <a:off x="0" y="1489587"/>
            <a:ext cx="9144000" cy="5368413"/>
            <a:chOff x="0" y="1489587"/>
            <a:chExt cx="9144000" cy="5368413"/>
          </a:xfrm>
        </p:grpSpPr>
        <p:pic>
          <p:nvPicPr>
            <p:cNvPr id="1028"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3476"/>
            <a:stretch/>
          </p:blipFill>
          <p:spPr bwMode="auto">
            <a:xfrm>
              <a:off x="0" y="1489587"/>
              <a:ext cx="9143999" cy="47637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0" y="6253316"/>
              <a:ext cx="9144000" cy="6046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876020" y="6294048"/>
              <a:ext cx="5213446" cy="523220"/>
            </a:xfrm>
            <a:prstGeom prst="rect">
              <a:avLst/>
            </a:prstGeom>
            <a:noFill/>
          </p:spPr>
          <p:txBody>
            <a:bodyPr wrap="square" rtlCol="0">
              <a:spAutoFit/>
            </a:bodyPr>
            <a:lstStyle/>
            <a:p>
              <a:r>
                <a:rPr lang="en-US" dirty="0">
                  <a:solidFill>
                    <a:schemeClr val="bg1"/>
                  </a:solidFill>
                </a:rPr>
                <a:t>Meghan </a:t>
              </a:r>
              <a:r>
                <a:rPr lang="en-US" dirty="0" err="1">
                  <a:solidFill>
                    <a:schemeClr val="bg1"/>
                  </a:solidFill>
                </a:rPr>
                <a:t>Furton</a:t>
              </a:r>
              <a:r>
                <a:rPr lang="en-US" dirty="0">
                  <a:solidFill>
                    <a:schemeClr val="bg1"/>
                  </a:solidFill>
                </a:rPr>
                <a:t>  </a:t>
              </a:r>
              <a:r>
                <a:rPr lang="en-US" dirty="0" err="1">
                  <a:solidFill>
                    <a:schemeClr val="bg1"/>
                  </a:solidFill>
                </a:rPr>
                <a:t>M.Eng</a:t>
              </a:r>
              <a:r>
                <a:rPr lang="en-US" dirty="0">
                  <a:solidFill>
                    <a:schemeClr val="bg1"/>
                  </a:solidFill>
                </a:rPr>
                <a:t>. 2017</a:t>
              </a:r>
            </a:p>
          </p:txBody>
        </p:sp>
      </p:grpSp>
    </p:spTree>
    <p:extLst>
      <p:ext uri="{BB962C8B-B14F-4D97-AF65-F5344CB8AC3E}">
        <p14:creationId xmlns:p14="http://schemas.microsoft.com/office/powerpoint/2010/main" val="181802284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Gracias on April 12, 2019</a:t>
            </a:r>
          </a:p>
        </p:txBody>
      </p:sp>
      <p:pic>
        <p:nvPicPr>
          <p:cNvPr id="3074" name="Picture 2" descr="https://lh3.googleusercontent.com/l8HOvGI_Q7SgStwu659r-2JFcOdbIK7YwVrfR2bbhIxFCEqHUejKLdNLJ24Ik_O92oWHYBml0CQ-xMtQdRHKS30ullnD4ZBFG9c_PUl_irNmu89vgOQqFnOXBwOe_NpAkh_wGuO5juOyXeLdAoZgKdGEbRAVYjflUkhjjFTDJ1_3Yr1tmWYvRlCOrQYWWl-9F6xcbDO_SC_3JRtwjgHWRBQFL4nKVrt9_Sw5YQxUpMyfHtE8tioqhId0Do7xsbZnHrsGc6E8HJZlvsQefXS5ZrMYWr5GAD4_Wg88M51Izkym6DccxE_cmMtHVpcPKuT-dJJf7MN6VHouwZbvGIPB7dXsqP5yoSJgQTIwcAh-HX_DgdOOknH2K37Dkv7RJ3Xl0ebnVfkVMRG8_lORd-6iJlt10jaDuKfOFyyELKdBfldZM8g7tcj1GyBY_j591IZYCfINMDE3R8nwj_MT9WlRB5jIdWRaZQrKFBpkCWwbjpiyI6o5W970UsSLZF6kwpq7aaMnkX0XuldZXtfPnIUfmo_USdq9SWjwJG4LOLwpGMjGM4Yx-sCitncGQL-ZpSOJmJ8n6BJr_LioiCLBoEKjnszdysZU9euHLh-gs304z6GgGdnONccU1SWVGxb_hz4y9sYfG2auYQr6lqotidITJv9vNXcBpMaF=w1280-h720-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4500"/>
            <a:ext cx="9144000" cy="5143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573822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73551291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rot="16200000">
            <a:off x="1143001" y="-1143000"/>
            <a:ext cx="6858000" cy="9144000"/>
          </a:xfrm>
          <a:prstGeom prst="rect">
            <a:avLst/>
          </a:prstGeom>
        </p:spPr>
      </p:pic>
    </p:spTree>
    <p:extLst>
      <p:ext uri="{BB962C8B-B14F-4D97-AF65-F5344CB8AC3E}">
        <p14:creationId xmlns:p14="http://schemas.microsoft.com/office/powerpoint/2010/main" val="174817737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WhatsApp Video 2019-11-17 at 8.22.01 PM">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315075" y="2366963"/>
            <a:ext cx="2828925" cy="2122487"/>
          </a:xfrm>
        </p:spPr>
      </p:pic>
      <p:pic>
        <p:nvPicPr>
          <p:cNvPr id="5" name="Content Placeholder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auto">
          <a:xfrm>
            <a:off x="4003916" y="2157412"/>
            <a:ext cx="2164868" cy="2886491"/>
          </a:xfrm>
          <a:prstGeom prst="rect">
            <a:avLst/>
          </a:prstGeom>
          <a:noFill/>
          <a:ln w="9525">
            <a:noFill/>
            <a:miter lim="800000"/>
            <a:headEnd/>
            <a:tailEnd/>
          </a:ln>
          <a:effectLst/>
        </p:spPr>
      </p:pic>
      <p:pic>
        <p:nvPicPr>
          <p:cNvPr id="6" name="Picture 5"/>
          <p:cNvPicPr>
            <a:picLocks noChangeAspect="1"/>
          </p:cNvPicPr>
          <p:nvPr/>
        </p:nvPicPr>
        <p:blipFill>
          <a:blip r:embed="rId7"/>
          <a:stretch>
            <a:fillRect/>
          </a:stretch>
        </p:blipFill>
        <p:spPr>
          <a:xfrm>
            <a:off x="0" y="857250"/>
            <a:ext cx="3857625" cy="5143500"/>
          </a:xfrm>
          <a:prstGeom prst="rect">
            <a:avLst/>
          </a:prstGeom>
        </p:spPr>
      </p:pic>
    </p:spTree>
    <p:extLst>
      <p:ext uri="{BB962C8B-B14F-4D97-AF65-F5344CB8AC3E}">
        <p14:creationId xmlns:p14="http://schemas.microsoft.com/office/powerpoint/2010/main" val="854687239"/>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31172"/>
            <a:ext cx="9117391" cy="5760027"/>
          </a:xfrm>
          <a:prstGeom prst="rect">
            <a:avLst/>
          </a:prstGeom>
        </p:spPr>
      </p:pic>
      <p:sp>
        <p:nvSpPr>
          <p:cNvPr id="2" name="TextBox 1"/>
          <p:cNvSpPr txBox="1"/>
          <p:nvPr/>
        </p:nvSpPr>
        <p:spPr>
          <a:xfrm>
            <a:off x="3119839" y="1066800"/>
            <a:ext cx="2877711" cy="707886"/>
          </a:xfrm>
          <a:prstGeom prst="rect">
            <a:avLst/>
          </a:prstGeom>
          <a:noFill/>
        </p:spPr>
        <p:txBody>
          <a:bodyPr wrap="none" rtlCol="0">
            <a:spAutoFit/>
          </a:bodyPr>
          <a:lstStyle/>
          <a:p>
            <a:r>
              <a:rPr lang="en-US" sz="4000" dirty="0"/>
              <a:t>2015 to 2030</a:t>
            </a:r>
          </a:p>
        </p:txBody>
      </p:sp>
    </p:spTree>
    <p:extLst>
      <p:ext uri="{BB962C8B-B14F-4D97-AF65-F5344CB8AC3E}">
        <p14:creationId xmlns:p14="http://schemas.microsoft.com/office/powerpoint/2010/main" val="106009888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298169073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2164702" y="28769"/>
            <a:ext cx="5141167" cy="6854889"/>
          </a:xfrm>
          <a:prstGeom prst="rect">
            <a:avLst/>
          </a:prstGeom>
        </p:spPr>
      </p:pic>
    </p:spTree>
    <p:extLst>
      <p:ext uri="{BB962C8B-B14F-4D97-AF65-F5344CB8AC3E}">
        <p14:creationId xmlns:p14="http://schemas.microsoft.com/office/powerpoint/2010/main" val="214115017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in Honduras</a:t>
            </a:r>
          </a:p>
        </p:txBody>
      </p:sp>
      <p:sp>
        <p:nvSpPr>
          <p:cNvPr id="3" name="Content Placeholder 2"/>
          <p:cNvSpPr>
            <a:spLocks noGrp="1"/>
          </p:cNvSpPr>
          <p:nvPr>
            <p:ph idx="1"/>
          </p:nvPr>
        </p:nvSpPr>
        <p:spPr/>
        <p:txBody>
          <a:bodyPr/>
          <a:lstStyle/>
          <a:p>
            <a:r>
              <a:rPr lang="en-US" dirty="0"/>
              <a:t>Clear water with high concentration of dissolved organics</a:t>
            </a:r>
          </a:p>
          <a:p>
            <a:r>
              <a:rPr lang="en-US" dirty="0"/>
              <a:t>High coagulant dose required</a:t>
            </a:r>
          </a:p>
          <a:p>
            <a:r>
              <a:rPr lang="en-US" dirty="0"/>
              <a:t>Polymer required to make larger flocs</a:t>
            </a:r>
          </a:p>
          <a:p>
            <a:r>
              <a:rPr lang="en-US" dirty="0"/>
              <a:t>2 </a:t>
            </a:r>
            <a:r>
              <a:rPr lang="en-US" dirty="0" err="1"/>
              <a:t>hr</a:t>
            </a:r>
            <a:r>
              <a:rPr lang="en-US" dirty="0"/>
              <a:t> runtimes on </a:t>
            </a:r>
            <a:r>
              <a:rPr lang="en-US" dirty="0" err="1"/>
              <a:t>StaRS</a:t>
            </a:r>
            <a:r>
              <a:rPr lang="en-US" dirty="0"/>
              <a:t> filters at Gracias</a:t>
            </a:r>
          </a:p>
          <a:p>
            <a:r>
              <a:rPr lang="en-US" dirty="0"/>
              <a:t>Diagnose the problem</a:t>
            </a:r>
          </a:p>
        </p:txBody>
      </p:sp>
    </p:spTree>
    <p:extLst>
      <p:ext uri="{BB962C8B-B14F-4D97-AF65-F5344CB8AC3E}">
        <p14:creationId xmlns:p14="http://schemas.microsoft.com/office/powerpoint/2010/main" val="150440886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85763" y="607219"/>
            <a:ext cx="9915525" cy="5643563"/>
          </a:xfrm>
          <a:prstGeom prst="rect">
            <a:avLst/>
          </a:prstGeom>
        </p:spPr>
      </p:pic>
      <p:sp>
        <p:nvSpPr>
          <p:cNvPr id="5" name="Oval Callout 4"/>
          <p:cNvSpPr/>
          <p:nvPr/>
        </p:nvSpPr>
        <p:spPr>
          <a:xfrm>
            <a:off x="3771900" y="925830"/>
            <a:ext cx="5189220" cy="2063834"/>
          </a:xfrm>
          <a:prstGeom prst="wedgeEllipseCallout">
            <a:avLst>
              <a:gd name="adj1" fmla="val -95706"/>
              <a:gd name="adj2" fmla="val 6816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ln>
                  <a:solidFill>
                    <a:schemeClr val="tx1"/>
                  </a:solidFill>
                </a:ln>
                <a:solidFill>
                  <a:schemeClr val="tx1"/>
                </a:solidFill>
              </a:rPr>
              <a:t>Gracias: Inaugurated! First plant to use an anionic polymer in addition to </a:t>
            </a:r>
            <a:r>
              <a:rPr lang="en-US" sz="1800" dirty="0" err="1">
                <a:ln>
                  <a:solidFill>
                    <a:schemeClr val="tx1"/>
                  </a:solidFill>
                </a:ln>
                <a:solidFill>
                  <a:schemeClr val="tx1"/>
                </a:solidFill>
              </a:rPr>
              <a:t>PACl</a:t>
            </a:r>
            <a:r>
              <a:rPr lang="en-US" sz="1800" dirty="0">
                <a:ln>
                  <a:solidFill>
                    <a:schemeClr val="tx1"/>
                  </a:solidFill>
                </a:ln>
                <a:solidFill>
                  <a:schemeClr val="tx1"/>
                </a:solidFill>
              </a:rPr>
              <a:t> to treat water with high concentration of dissolved organics</a:t>
            </a:r>
          </a:p>
        </p:txBody>
      </p:sp>
    </p:spTree>
    <p:extLst>
      <p:ext uri="{BB962C8B-B14F-4D97-AF65-F5344CB8AC3E}">
        <p14:creationId xmlns:p14="http://schemas.microsoft.com/office/powerpoint/2010/main" val="310643054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92894" y="578644"/>
            <a:ext cx="9729788" cy="5422106"/>
          </a:xfrm>
          <a:prstGeom prst="rect">
            <a:avLst/>
          </a:prstGeom>
        </p:spPr>
      </p:pic>
      <p:sp>
        <p:nvSpPr>
          <p:cNvPr id="5" name="Oval Callout 4"/>
          <p:cNvSpPr/>
          <p:nvPr/>
        </p:nvSpPr>
        <p:spPr>
          <a:xfrm>
            <a:off x="3771900" y="925830"/>
            <a:ext cx="5189220" cy="2063834"/>
          </a:xfrm>
          <a:prstGeom prst="wedgeEllipseCallout">
            <a:avLst>
              <a:gd name="adj1" fmla="val -63033"/>
              <a:gd name="adj2" fmla="val -752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ln>
                  <a:solidFill>
                    <a:schemeClr val="tx1"/>
                  </a:solidFill>
                </a:ln>
                <a:solidFill>
                  <a:schemeClr val="tx1"/>
                </a:solidFill>
              </a:rPr>
              <a:t>Esparta: has made the first step with the Spanish Cooperation for financing. The assistant mayor attend the Gracias inauguration</a:t>
            </a:r>
          </a:p>
        </p:txBody>
      </p:sp>
    </p:spTree>
    <p:extLst>
      <p:ext uri="{BB962C8B-B14F-4D97-AF65-F5344CB8AC3E}">
        <p14:creationId xmlns:p14="http://schemas.microsoft.com/office/powerpoint/2010/main" val="284408093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92894" y="578644"/>
            <a:ext cx="9729788" cy="5422106"/>
          </a:xfrm>
          <a:prstGeom prst="rect">
            <a:avLst/>
          </a:prstGeom>
        </p:spPr>
      </p:pic>
      <p:sp>
        <p:nvSpPr>
          <p:cNvPr id="5" name="Oval Callout 4"/>
          <p:cNvSpPr/>
          <p:nvPr/>
        </p:nvSpPr>
        <p:spPr>
          <a:xfrm>
            <a:off x="3771900" y="925830"/>
            <a:ext cx="5189220" cy="2063834"/>
          </a:xfrm>
          <a:prstGeom prst="wedgeEllipseCallout">
            <a:avLst>
              <a:gd name="adj1" fmla="val -81039"/>
              <a:gd name="adj2" fmla="val 1947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ln>
                  <a:solidFill>
                    <a:schemeClr val="tx1"/>
                  </a:solidFill>
                </a:ln>
                <a:solidFill>
                  <a:schemeClr val="tx1"/>
                </a:solidFill>
              </a:rPr>
              <a:t>Villanueva Cortes: requested a presentation about AguaClara, visited the Gracias plant, are exploring contracting for a design of a 200 L/s plant</a:t>
            </a:r>
          </a:p>
        </p:txBody>
      </p:sp>
    </p:spTree>
    <p:extLst>
      <p:ext uri="{BB962C8B-B14F-4D97-AF65-F5344CB8AC3E}">
        <p14:creationId xmlns:p14="http://schemas.microsoft.com/office/powerpoint/2010/main" val="410512419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92894" y="578644"/>
            <a:ext cx="9729788" cy="5422106"/>
          </a:xfrm>
          <a:prstGeom prst="rect">
            <a:avLst/>
          </a:prstGeom>
        </p:spPr>
      </p:pic>
      <p:sp>
        <p:nvSpPr>
          <p:cNvPr id="5" name="Oval Callout 4"/>
          <p:cNvSpPr/>
          <p:nvPr/>
        </p:nvSpPr>
        <p:spPr>
          <a:xfrm>
            <a:off x="3771900" y="925830"/>
            <a:ext cx="5189220" cy="2063834"/>
          </a:xfrm>
          <a:prstGeom prst="wedgeEllipseCallout">
            <a:avLst>
              <a:gd name="adj1" fmla="val -78286"/>
              <a:gd name="adj2" fmla="val 3955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ln>
                  <a:solidFill>
                    <a:schemeClr val="tx1"/>
                  </a:solidFill>
                </a:ln>
                <a:solidFill>
                  <a:schemeClr val="tx1"/>
                </a:solidFill>
              </a:rPr>
              <a:t>Santa Cruz de </a:t>
            </a:r>
            <a:r>
              <a:rPr lang="en-US" sz="1800" dirty="0" err="1">
                <a:ln>
                  <a:solidFill>
                    <a:schemeClr val="tx1"/>
                  </a:solidFill>
                </a:ln>
                <a:solidFill>
                  <a:schemeClr val="tx1"/>
                </a:solidFill>
              </a:rPr>
              <a:t>Yojoa</a:t>
            </a:r>
            <a:r>
              <a:rPr lang="en-US" sz="1800" dirty="0">
                <a:ln>
                  <a:solidFill>
                    <a:schemeClr val="tx1"/>
                  </a:solidFill>
                </a:ln>
                <a:solidFill>
                  <a:schemeClr val="tx1"/>
                </a:solidFill>
              </a:rPr>
              <a:t>: are formulating a plan to request funding from the Spanish Cooperation for a 200 L/s water treatment plant.</a:t>
            </a:r>
          </a:p>
        </p:txBody>
      </p:sp>
    </p:spTree>
    <p:extLst>
      <p:ext uri="{BB962C8B-B14F-4D97-AF65-F5344CB8AC3E}">
        <p14:creationId xmlns:p14="http://schemas.microsoft.com/office/powerpoint/2010/main" val="24044943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92894" y="578644"/>
            <a:ext cx="9729788" cy="5422106"/>
          </a:xfrm>
          <a:prstGeom prst="rect">
            <a:avLst/>
          </a:prstGeom>
        </p:spPr>
      </p:pic>
      <p:sp>
        <p:nvSpPr>
          <p:cNvPr id="5" name="Oval Callout 4"/>
          <p:cNvSpPr/>
          <p:nvPr/>
        </p:nvSpPr>
        <p:spPr>
          <a:xfrm>
            <a:off x="3771900" y="925830"/>
            <a:ext cx="5189220" cy="2063834"/>
          </a:xfrm>
          <a:prstGeom prst="wedgeEllipseCallout">
            <a:avLst>
              <a:gd name="adj1" fmla="val -70742"/>
              <a:gd name="adj2" fmla="val 5450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ln>
                  <a:solidFill>
                    <a:schemeClr val="tx1"/>
                  </a:solidFill>
                </a:ln>
                <a:solidFill>
                  <a:schemeClr val="tx1"/>
                </a:solidFill>
              </a:rPr>
              <a:t>La Libertad: requested an update on the AguaClara designs that were created by May Sharif in 2013.</a:t>
            </a:r>
          </a:p>
        </p:txBody>
      </p:sp>
    </p:spTree>
    <p:extLst>
      <p:ext uri="{BB962C8B-B14F-4D97-AF65-F5344CB8AC3E}">
        <p14:creationId xmlns:p14="http://schemas.microsoft.com/office/powerpoint/2010/main" val="128601071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92894" y="578644"/>
            <a:ext cx="9729788" cy="5422106"/>
          </a:xfrm>
          <a:prstGeom prst="rect">
            <a:avLst/>
          </a:prstGeom>
        </p:spPr>
      </p:pic>
      <p:sp>
        <p:nvSpPr>
          <p:cNvPr id="5" name="Oval Callout 4"/>
          <p:cNvSpPr/>
          <p:nvPr/>
        </p:nvSpPr>
        <p:spPr>
          <a:xfrm>
            <a:off x="3771900" y="925830"/>
            <a:ext cx="5189220" cy="2063834"/>
          </a:xfrm>
          <a:prstGeom prst="wedgeEllipseCallout">
            <a:avLst>
              <a:gd name="adj1" fmla="val -85995"/>
              <a:gd name="adj2" fmla="val 86489"/>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ln>
                  <a:solidFill>
                    <a:schemeClr val="tx1"/>
                  </a:solidFill>
                </a:ln>
                <a:solidFill>
                  <a:schemeClr val="tx1"/>
                </a:solidFill>
              </a:rPr>
              <a:t>Esperanza and Intibucá: mayors selected AguaClara for one water sources. Project is on hold due to lack of right of way for a critical section of the transmission line </a:t>
            </a:r>
          </a:p>
        </p:txBody>
      </p:sp>
    </p:spTree>
    <p:extLst>
      <p:ext uri="{BB962C8B-B14F-4D97-AF65-F5344CB8AC3E}">
        <p14:creationId xmlns:p14="http://schemas.microsoft.com/office/powerpoint/2010/main" val="358200157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92894" y="578644"/>
            <a:ext cx="9729788" cy="5422106"/>
          </a:xfrm>
          <a:prstGeom prst="rect">
            <a:avLst/>
          </a:prstGeom>
        </p:spPr>
      </p:pic>
      <p:sp>
        <p:nvSpPr>
          <p:cNvPr id="5" name="Oval Callout 4"/>
          <p:cNvSpPr/>
          <p:nvPr/>
        </p:nvSpPr>
        <p:spPr>
          <a:xfrm>
            <a:off x="3771900" y="925830"/>
            <a:ext cx="5189220" cy="2063834"/>
          </a:xfrm>
          <a:prstGeom prst="wedgeEllipseCallout">
            <a:avLst>
              <a:gd name="adj1" fmla="val -73110"/>
              <a:gd name="adj2" fmla="val 8358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ln>
                  <a:solidFill>
                    <a:schemeClr val="tx1"/>
                  </a:solidFill>
                </a:ln>
                <a:solidFill>
                  <a:schemeClr val="tx1"/>
                </a:solidFill>
              </a:rPr>
              <a:t>La Paz: requested an AguaClara design, then changed their mind and selected a CEPIS design that uses direct filtration (no flocculation or sedimentation) instead</a:t>
            </a:r>
          </a:p>
        </p:txBody>
      </p:sp>
    </p:spTree>
    <p:extLst>
      <p:ext uri="{BB962C8B-B14F-4D97-AF65-F5344CB8AC3E}">
        <p14:creationId xmlns:p14="http://schemas.microsoft.com/office/powerpoint/2010/main" val="394063614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4400" dirty="0"/>
              <a:t>At least 1.8 billion people use a source of drinking water contaminated with feces</a:t>
            </a:r>
          </a:p>
          <a:p>
            <a:r>
              <a:rPr lang="en-US" sz="4400" dirty="0"/>
              <a:t>More than 80% of wastewater is discharged without any pollution removal</a:t>
            </a:r>
          </a:p>
        </p:txBody>
      </p:sp>
      <p:pic>
        <p:nvPicPr>
          <p:cNvPr id="1026" name="Picture 2" descr="United Nations Sustainable Develop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76200"/>
            <a:ext cx="7410450" cy="1304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4135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92894" y="578644"/>
            <a:ext cx="9729788" cy="5422106"/>
          </a:xfrm>
          <a:prstGeom prst="rect">
            <a:avLst/>
          </a:prstGeom>
        </p:spPr>
      </p:pic>
      <p:sp>
        <p:nvSpPr>
          <p:cNvPr id="5" name="Oval Callout 4"/>
          <p:cNvSpPr/>
          <p:nvPr/>
        </p:nvSpPr>
        <p:spPr>
          <a:xfrm>
            <a:off x="3771900" y="925830"/>
            <a:ext cx="5189220" cy="2063834"/>
          </a:xfrm>
          <a:prstGeom prst="wedgeEllipseCallout">
            <a:avLst>
              <a:gd name="adj1" fmla="val -65400"/>
              <a:gd name="adj2" fmla="val 9036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ln>
                  <a:solidFill>
                    <a:schemeClr val="tx1"/>
                  </a:solidFill>
                </a:ln>
                <a:solidFill>
                  <a:schemeClr val="tx1"/>
                </a:solidFill>
              </a:rPr>
              <a:t>Las </a:t>
            </a:r>
            <a:r>
              <a:rPr lang="en-US" sz="1800" dirty="0" err="1">
                <a:ln>
                  <a:solidFill>
                    <a:schemeClr val="tx1"/>
                  </a:solidFill>
                </a:ln>
                <a:solidFill>
                  <a:schemeClr val="tx1"/>
                </a:solidFill>
              </a:rPr>
              <a:t>Moras</a:t>
            </a:r>
            <a:r>
              <a:rPr lang="en-US" sz="1800" dirty="0">
                <a:ln>
                  <a:solidFill>
                    <a:schemeClr val="tx1"/>
                  </a:solidFill>
                </a:ln>
                <a:solidFill>
                  <a:schemeClr val="tx1"/>
                </a:solidFill>
              </a:rPr>
              <a:t>: Their plant came on line a few weeks ago without filters. They hope to build filters while we are in Honduras in January</a:t>
            </a:r>
          </a:p>
        </p:txBody>
      </p:sp>
    </p:spTree>
    <p:extLst>
      <p:ext uri="{BB962C8B-B14F-4D97-AF65-F5344CB8AC3E}">
        <p14:creationId xmlns:p14="http://schemas.microsoft.com/office/powerpoint/2010/main" val="196363873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November, 2019: A Rural Water Workshop In Honduras</a:t>
            </a:r>
          </a:p>
        </p:txBody>
      </p:sp>
      <p:sp>
        <p:nvSpPr>
          <p:cNvPr id="3" name="Content Placeholder 2"/>
          <p:cNvSpPr>
            <a:spLocks noGrp="1"/>
          </p:cNvSpPr>
          <p:nvPr>
            <p:ph idx="1"/>
          </p:nvPr>
        </p:nvSpPr>
        <p:spPr>
          <a:xfrm>
            <a:off x="457200" y="1600200"/>
            <a:ext cx="6148873" cy="4525963"/>
          </a:xfrm>
        </p:spPr>
        <p:txBody>
          <a:bodyPr/>
          <a:lstStyle/>
          <a:p>
            <a:pPr lvl="0"/>
            <a:r>
              <a:rPr lang="es-HN" sz="2800" dirty="0"/>
              <a:t>APP </a:t>
            </a:r>
            <a:r>
              <a:rPr lang="es-HN" sz="2800" dirty="0" err="1"/>
              <a:t>engineer</a:t>
            </a:r>
            <a:r>
              <a:rPr lang="es-HN" sz="2800" dirty="0"/>
              <a:t>, Santiago </a:t>
            </a:r>
            <a:r>
              <a:rPr lang="es-HN" sz="2800" dirty="0" err="1"/>
              <a:t>Garcia</a:t>
            </a:r>
            <a:r>
              <a:rPr lang="es-HN" sz="2800" dirty="0"/>
              <a:t>, </a:t>
            </a:r>
            <a:r>
              <a:rPr lang="es-HN" sz="2800" dirty="0" err="1"/>
              <a:t>presented</a:t>
            </a:r>
            <a:r>
              <a:rPr lang="es-HN" sz="2800" dirty="0"/>
              <a:t> </a:t>
            </a:r>
            <a:r>
              <a:rPr lang="es-HN" sz="2800" dirty="0" err="1"/>
              <a:t>the</a:t>
            </a:r>
            <a:r>
              <a:rPr lang="es-HN" sz="2800" dirty="0"/>
              <a:t> AguaClara </a:t>
            </a:r>
            <a:r>
              <a:rPr lang="es-HN" sz="2800" dirty="0" err="1"/>
              <a:t>technology</a:t>
            </a:r>
            <a:endParaRPr lang="es-HN" sz="2800" dirty="0"/>
          </a:p>
          <a:p>
            <a:pPr lvl="0"/>
            <a:r>
              <a:rPr lang="es-HN" sz="2800" dirty="0"/>
              <a:t>Workshop </a:t>
            </a:r>
            <a:r>
              <a:rPr lang="es-HN" sz="2800" dirty="0" err="1"/>
              <a:t>participants</a:t>
            </a:r>
            <a:r>
              <a:rPr lang="es-HN" sz="2800" dirty="0"/>
              <a:t> </a:t>
            </a:r>
            <a:r>
              <a:rPr lang="es-HN" sz="2800" dirty="0" err="1"/>
              <a:t>went</a:t>
            </a:r>
            <a:r>
              <a:rPr lang="es-HN" sz="2800" dirty="0"/>
              <a:t> to </a:t>
            </a:r>
            <a:r>
              <a:rPr lang="es-HN" sz="2800" dirty="0" err="1"/>
              <a:t>visit</a:t>
            </a:r>
            <a:r>
              <a:rPr lang="es-HN" sz="2800" dirty="0"/>
              <a:t> </a:t>
            </a:r>
            <a:r>
              <a:rPr lang="es-HN" sz="2800" dirty="0" err="1"/>
              <a:t>the</a:t>
            </a:r>
            <a:r>
              <a:rPr lang="es-HN" sz="2800" dirty="0"/>
              <a:t> AguaClara </a:t>
            </a:r>
            <a:r>
              <a:rPr lang="es-HN" sz="2800" dirty="0" err="1"/>
              <a:t>plant</a:t>
            </a:r>
            <a:r>
              <a:rPr lang="es-HN" sz="2800" dirty="0"/>
              <a:t> at Jesús de </a:t>
            </a:r>
            <a:r>
              <a:rPr lang="es-HN" sz="2800" dirty="0" err="1"/>
              <a:t>Otoro</a:t>
            </a:r>
            <a:endParaRPr lang="es-HN" sz="2800" dirty="0"/>
          </a:p>
          <a:p>
            <a:pPr lvl="0"/>
            <a:r>
              <a:rPr lang="es-HN" sz="2800" dirty="0"/>
              <a:t>Pedro Ortiz, </a:t>
            </a:r>
            <a:r>
              <a:rPr lang="en-US" sz="2800" dirty="0"/>
              <a:t>government water engineer, stated that the only group in Latin America that is investigating low cost water treatment is AguaClara: “la major </a:t>
            </a:r>
            <a:r>
              <a:rPr lang="en-US" sz="2800" dirty="0" err="1"/>
              <a:t>en</a:t>
            </a:r>
            <a:r>
              <a:rPr lang="en-US" sz="2800" dirty="0"/>
              <a:t> el </a:t>
            </a:r>
            <a:r>
              <a:rPr lang="en-US" sz="2800" dirty="0" err="1"/>
              <a:t>mundo</a:t>
            </a:r>
            <a:r>
              <a:rPr lang="en-US" sz="2800" dirty="0"/>
              <a:t>”</a:t>
            </a:r>
          </a:p>
          <a:p>
            <a:endParaRPr lang="en-US" sz="2800" dirty="0"/>
          </a:p>
        </p:txBody>
      </p:sp>
      <p:pic>
        <p:nvPicPr>
          <p:cNvPr id="2050" name="Picture 2" descr="Image result for jesus de otoro aguaclara plan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06073" y="1432556"/>
            <a:ext cx="4069083" cy="5425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97813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in Central America</a:t>
            </a:r>
            <a:br>
              <a:rPr lang="en-US" dirty="0"/>
            </a:br>
            <a:r>
              <a:rPr lang="en-US" dirty="0"/>
              <a:t>21 towns – 85,000 people</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1981392"/>
            <a:ext cx="9144000" cy="4798739"/>
          </a:xfrm>
          <a:prstGeom prst="rect">
            <a:avLst/>
          </a:prstGeom>
        </p:spPr>
      </p:pic>
    </p:spTree>
    <p:extLst>
      <p:ext uri="{BB962C8B-B14F-4D97-AF65-F5344CB8AC3E}">
        <p14:creationId xmlns:p14="http://schemas.microsoft.com/office/powerpoint/2010/main" val="254686476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14350" y="859499"/>
            <a:ext cx="10261997" cy="5184114"/>
          </a:xfrm>
          <a:prstGeom prst="rect">
            <a:avLst/>
          </a:prstGeom>
        </p:spPr>
      </p:pic>
      <p:sp>
        <p:nvSpPr>
          <p:cNvPr id="5" name="Oval Callout 4"/>
          <p:cNvSpPr/>
          <p:nvPr/>
        </p:nvSpPr>
        <p:spPr>
          <a:xfrm>
            <a:off x="3771900" y="925830"/>
            <a:ext cx="5189220" cy="2063834"/>
          </a:xfrm>
          <a:prstGeom prst="wedgeEllipseCallout">
            <a:avLst>
              <a:gd name="adj1" fmla="val -35665"/>
              <a:gd name="adj2" fmla="val 10767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ln>
                  <a:solidFill>
                    <a:schemeClr val="tx1"/>
                  </a:solidFill>
                </a:ln>
                <a:solidFill>
                  <a:schemeClr val="tx1"/>
                </a:solidFill>
              </a:rPr>
              <a:t>Colombia: Cauca.  Exploration of building 20 and 40 L/s plants for two town. Networking!!!!</a:t>
            </a:r>
          </a:p>
        </p:txBody>
      </p:sp>
    </p:spTree>
    <p:extLst>
      <p:ext uri="{BB962C8B-B14F-4D97-AF65-F5344CB8AC3E}">
        <p14:creationId xmlns:p14="http://schemas.microsoft.com/office/powerpoint/2010/main" val="309326763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You conquered </a:t>
            </a:r>
            <a:r>
              <a:rPr lang="en-US" sz="4000" dirty="0" err="1"/>
              <a:t>Colab</a:t>
            </a:r>
            <a:r>
              <a:rPr lang="en-US" sz="4000" dirty="0"/>
              <a:t>, Python, and the AguaClara package</a:t>
            </a:r>
          </a:p>
        </p:txBody>
      </p:sp>
      <p:sp>
        <p:nvSpPr>
          <p:cNvPr id="3" name="Content Placeholder 2"/>
          <p:cNvSpPr>
            <a:spLocks noGrp="1"/>
          </p:cNvSpPr>
          <p:nvPr>
            <p:ph idx="1"/>
          </p:nvPr>
        </p:nvSpPr>
        <p:spPr>
          <a:xfrm>
            <a:off x="499533" y="1574800"/>
            <a:ext cx="8229600" cy="4525963"/>
          </a:xfrm>
        </p:spPr>
        <p:txBody>
          <a:bodyPr/>
          <a:lstStyle/>
          <a:p>
            <a:r>
              <a:rPr lang="en-US" dirty="0"/>
              <a:t>Justin, Nina, and Jacqueline are amazing people and outstanding teachers</a:t>
            </a:r>
          </a:p>
          <a:p>
            <a:r>
              <a:rPr lang="en-US" dirty="0"/>
              <a:t>You demonstrated your ability to learn with minimal guidance</a:t>
            </a:r>
          </a:p>
          <a:p>
            <a:r>
              <a:rPr lang="en-US" dirty="0"/>
              <a:t>You are wonderful people! Thank you!</a:t>
            </a:r>
          </a:p>
          <a:p>
            <a:endParaRPr lang="en-US" dirty="0"/>
          </a:p>
          <a:p>
            <a:r>
              <a:rPr lang="en-US" dirty="0"/>
              <a:t>AguaClara Cornell needs you!</a:t>
            </a:r>
          </a:p>
          <a:p>
            <a:pPr lvl="1"/>
            <a:r>
              <a:rPr lang="en-US" dirty="0"/>
              <a:t>So many mysteries to solve!</a:t>
            </a:r>
          </a:p>
        </p:txBody>
      </p:sp>
    </p:spTree>
    <p:extLst>
      <p:ext uri="{BB962C8B-B14F-4D97-AF65-F5344CB8AC3E}">
        <p14:creationId xmlns:p14="http://schemas.microsoft.com/office/powerpoint/2010/main" val="38358746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Connecting Meaning to Graduate School and Professional Careers</a:t>
            </a:r>
          </a:p>
        </p:txBody>
      </p:sp>
      <p:sp>
        <p:nvSpPr>
          <p:cNvPr id="3" name="Content Placeholder 2"/>
          <p:cNvSpPr>
            <a:spLocks noGrp="1"/>
          </p:cNvSpPr>
          <p:nvPr>
            <p:ph idx="1"/>
          </p:nvPr>
        </p:nvSpPr>
        <p:spPr/>
        <p:txBody>
          <a:bodyPr/>
          <a:lstStyle/>
          <a:p>
            <a:r>
              <a:rPr lang="en-US" sz="2800" dirty="0"/>
              <a:t>Four steps toward a better world</a:t>
            </a:r>
          </a:p>
          <a:p>
            <a:pPr marL="971550" lvl="1" indent="-514350">
              <a:buFont typeface="+mj-lt"/>
              <a:buAutoNum type="arabicPeriod"/>
            </a:pPr>
            <a:r>
              <a:rPr lang="en-US" sz="2400" dirty="0"/>
              <a:t>Measure stuff (often sufficient for a Ph.D.)</a:t>
            </a:r>
          </a:p>
          <a:p>
            <a:pPr marL="971550" lvl="1" indent="-514350">
              <a:buFont typeface="+mj-lt"/>
              <a:buAutoNum type="arabicPeriod"/>
            </a:pPr>
            <a:r>
              <a:rPr lang="en-US" sz="2400" dirty="0"/>
              <a:t>Create models of how our universe works (based on observations) (fundamental science)</a:t>
            </a:r>
          </a:p>
          <a:p>
            <a:pPr marL="971550" lvl="1" indent="-514350">
              <a:buFont typeface="+mj-lt"/>
              <a:buAutoNum type="arabicPeriod"/>
            </a:pPr>
            <a:r>
              <a:rPr lang="en-US" sz="2400" dirty="0"/>
              <a:t>Invent new solutions based on good models of how our universe works (inventing!) </a:t>
            </a:r>
          </a:p>
          <a:p>
            <a:pPr marL="971550" lvl="1" indent="-514350">
              <a:buFont typeface="+mj-lt"/>
              <a:buAutoNum type="arabicPeriod"/>
            </a:pPr>
            <a:r>
              <a:rPr lang="en-US" sz="2400" dirty="0"/>
              <a:t>Engage with the world to implement those solutions (engineering!)</a:t>
            </a:r>
          </a:p>
          <a:p>
            <a:r>
              <a:rPr lang="en-US" sz="2800" dirty="0"/>
              <a:t>Our planet needs bold engineers and scientists who engage to create a better world</a:t>
            </a:r>
          </a:p>
          <a:p>
            <a:r>
              <a:rPr lang="en-US" sz="2800" dirty="0"/>
              <a:t>Engaging with real world problems facilitates inventions</a:t>
            </a:r>
          </a:p>
          <a:p>
            <a:pPr lvl="1"/>
            <a:endParaRPr lang="en-US" sz="2400" dirty="0"/>
          </a:p>
        </p:txBody>
      </p:sp>
    </p:spTree>
    <p:extLst>
      <p:ext uri="{BB962C8B-B14F-4D97-AF65-F5344CB8AC3E}">
        <p14:creationId xmlns:p14="http://schemas.microsoft.com/office/powerpoint/2010/main" val="3802293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Happiness is safe water on tap</a:t>
            </a:r>
          </a:p>
        </p:txBody>
      </p:sp>
      <p:sp>
        <p:nvSpPr>
          <p:cNvPr id="3" name="Content Placeholder 2"/>
          <p:cNvSpPr>
            <a:spLocks noGrp="1"/>
          </p:cNvSpPr>
          <p:nvPr>
            <p:ph idx="1"/>
          </p:nvPr>
        </p:nvSpPr>
        <p:spPr/>
        <p:txBody>
          <a:bodyPr/>
          <a:lstStyle/>
          <a:p>
            <a:endParaRPr lang="en-US"/>
          </a:p>
        </p:txBody>
      </p:sp>
      <p:pic>
        <p:nvPicPr>
          <p:cNvPr id="14338" name="Picture 2" descr="https://lh3.googleusercontent.com/MRMRgBL6tyhTxdWEDrqQDPRM08wG7Z53PqGGZvBaizvEx_EOAcwBcAVzBs3_Zmq-MHEqBZEYlryITDXqfTmz0zcPSpSUDwaHeB8l8p0c4_X5Kxh8tSHdHPpzEM8KAyYct3KaXdCjTYvh-Qx1s6V5vAsbzHxQzREqowncFhSzkpapfw6sOBO8nfOkWqyt7ndVKFo3pV6leK32ebRgnbvqpq61Ah0_fLVpxv7ynFqYEuZ1obUCSVAsecpdKHIVB8BJ_dMFMky3Jbo-PP61u_81B8TwnjiqAV_y9x7wN43-Kv9hpJExraEwsHV2pnA3HuwdXLrroLkdaH3YWMFLfEpXRYX4A31T7JYGsSZP5ZtCdqRftoPmeD1uVyKfGuhov7mWuV05aeNEhlUpM9YPPvbtZRY6Ry09bfhT-uPb_ZbY8urk4vZxagBCg2u_0Wq0G761rrmuuocSpslRMELmSUjykGDQTMDaO2-rvE740hGeRWnvUFpjmu-htr_re946ybjwznN5kCqojOliOudKW-5PPWH9VCxqumYtcf2tr27S3KVCnPmr7hZPxBLm_AJjrY4juDu-51y6CSXmvAiVkpQc2KJFQqWceT3pe_-N0PgPjjzhfMYlxYCRsvBmjUm_3pl2Te1sBPc4Tczj-G72EncSN0v996tWhpQtIdmq-3bSfq48-D51-cb0-4yoE6LcGgfhunjKyv1TkO29LCSjyeSXq3ok=w642-h854-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8689" y="1981197"/>
            <a:ext cx="3012311" cy="4019553"/>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s://lh3.googleusercontent.com/Ky5vJQP-_NCf1BSqXY0qWg_4n-ejYMvsHsrHtTRGD_nQoxdbguDankcoTx3layjEI8qbUtrVn0JzGp6I_Z8C6ypIl2yWFmhuSeF57DaDtfm2VwEc60SxZziKW0LKsDL_tCE9My6fm-8js0S3KPZD-232l6pHsokBtbq4JXkLe3ZNDgPy-YqocTijHNR1QNc1KYdSUATg-L4pESn1f09Ar1lx5q31f7iYy1e33BHANUx8q66ebPglphqmr8Njj1nAVhR5cNU9iN1NKJ8d3PDCiCXjn2kDX71-Ool0ZjBr4T_h8JtmM-Q_hIUu27JYH_1SSXtY-LNLtC_FG5N5CsSBJxv0ETMJIdg-99cF0yuNBx6i9B8TVeWA2wPf5Hh5Tfu-atBYUlrhZ6tURmX26f4Z-nNsZWxb8hnRlF1Qs1AawWeVswTgjwNykMTeI0r0jXCxOTjHJkRsybEqJcW6GuBkSwyW7OIURaoHf2fx65DHXjQkBEE3KSEzb5q-R3zWuJgeko0wgU2Qw1OsLCmUciQlEPWwfDJl_hgrdfwfX_wXRr_17v4t0SJJL9hByyNqHwm91e4REaaxlGQNycXh8wtgyv6PfjSJLjoc7neBwDCuDDFgR_8iu3RCaTHbKUv4KcYS0dAdNQz0tZplALQ1qyWmU7Gu70PBEJkf5HLn-Um6EddMzebvWw_Harw9yJGTjhsjyH4WrkDh3mfLrZEDWLosEwq7=w642-h854-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1" y="1981197"/>
            <a:ext cx="3845687" cy="5131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692508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5870" t="7209" r="15870"/>
          <a:stretch/>
        </p:blipFill>
        <p:spPr bwMode="auto">
          <a:xfrm>
            <a:off x="1" y="0"/>
            <a:ext cx="9144000" cy="7093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1560785" y="2793782"/>
            <a:ext cx="6463863" cy="1143000"/>
          </a:xfrm>
        </p:spPr>
        <p:txBody>
          <a:bodyPr/>
          <a:lstStyle/>
          <a:p>
            <a:r>
              <a:rPr lang="en-US" sz="9600" dirty="0"/>
              <a:t>Engineering is Love</a:t>
            </a:r>
          </a:p>
        </p:txBody>
      </p:sp>
    </p:spTree>
    <p:extLst>
      <p:ext uri="{BB962C8B-B14F-4D97-AF65-F5344CB8AC3E}">
        <p14:creationId xmlns:p14="http://schemas.microsoft.com/office/powerpoint/2010/main" val="291285467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382933" cy="1143000"/>
          </a:xfrm>
        </p:spPr>
        <p:txBody>
          <a:bodyPr/>
          <a:lstStyle/>
          <a:p>
            <a:r>
              <a:rPr lang="en-US" sz="4000" dirty="0"/>
              <a:t>SDG 6.1: By 2030, </a:t>
            </a:r>
            <a:r>
              <a:rPr lang="en-US" sz="4000" b="1" u="sng" dirty="0"/>
              <a:t>safe</a:t>
            </a:r>
            <a:r>
              <a:rPr lang="en-US" sz="4000" dirty="0"/>
              <a:t> and </a:t>
            </a:r>
            <a:r>
              <a:rPr lang="en-US" sz="4000" b="1" u="sng" dirty="0"/>
              <a:t>affordable</a:t>
            </a:r>
            <a:r>
              <a:rPr lang="en-US" sz="4000" dirty="0"/>
              <a:t> drinking water for all</a:t>
            </a:r>
          </a:p>
        </p:txBody>
      </p:sp>
      <p:sp>
        <p:nvSpPr>
          <p:cNvPr id="3" name="Content Placeholder 2"/>
          <p:cNvSpPr>
            <a:spLocks noGrp="1"/>
          </p:cNvSpPr>
          <p:nvPr>
            <p:ph idx="1"/>
          </p:nvPr>
        </p:nvSpPr>
        <p:spPr/>
        <p:txBody>
          <a:bodyPr/>
          <a:lstStyle/>
          <a:p>
            <a:r>
              <a:rPr lang="en-US" dirty="0"/>
              <a:t>Some three in ten people (2.3 billion) lack access to safe and readily available water at home</a:t>
            </a:r>
          </a:p>
          <a:p>
            <a:r>
              <a:rPr lang="en-US" dirty="0"/>
              <a:t>Additional 1.2 billion from population growth gives 3.5 billion need water by 2030</a:t>
            </a:r>
          </a:p>
          <a:p>
            <a:pPr lvl="1"/>
            <a:r>
              <a:rPr lang="en-US" dirty="0"/>
              <a:t>267 million people per year! (1 Indonesia/year)</a:t>
            </a:r>
          </a:p>
          <a:p>
            <a:pPr lvl="1"/>
            <a:r>
              <a:rPr lang="en-US" dirty="0"/>
              <a:t>At 3 mL/s per person we need 800,000 L/s per year of new installed capacity</a:t>
            </a:r>
          </a:p>
        </p:txBody>
      </p:sp>
      <p:pic>
        <p:nvPicPr>
          <p:cNvPr id="4" name="Picture 3"/>
          <p:cNvPicPr>
            <a:picLocks noChangeAspect="1"/>
          </p:cNvPicPr>
          <p:nvPr/>
        </p:nvPicPr>
        <p:blipFill rotWithShape="1">
          <a:blip r:embed="rId3"/>
          <a:srcRect t="13226"/>
          <a:stretch/>
        </p:blipFill>
        <p:spPr>
          <a:xfrm>
            <a:off x="0" y="5791200"/>
            <a:ext cx="9396311" cy="1499880"/>
          </a:xfrm>
          <a:prstGeom prst="rect">
            <a:avLst/>
          </a:prstGeom>
        </p:spPr>
      </p:pic>
      <p:pic>
        <p:nvPicPr>
          <p:cNvPr id="5" name="Picture 4"/>
          <p:cNvPicPr>
            <a:picLocks noChangeAspect="1"/>
          </p:cNvPicPr>
          <p:nvPr/>
        </p:nvPicPr>
        <p:blipFill rotWithShape="1">
          <a:blip r:embed="rId4"/>
          <a:srcRect l="84784" t="31062" r="1659" b="46890"/>
          <a:stretch/>
        </p:blipFill>
        <p:spPr>
          <a:xfrm>
            <a:off x="7840133" y="101600"/>
            <a:ext cx="1236133" cy="1270000"/>
          </a:xfrm>
          <a:prstGeom prst="rect">
            <a:avLst/>
          </a:prstGeom>
        </p:spPr>
      </p:pic>
    </p:spTree>
    <p:extLst>
      <p:ext uri="{BB962C8B-B14F-4D97-AF65-F5344CB8AC3E}">
        <p14:creationId xmlns:p14="http://schemas.microsoft.com/office/powerpoint/2010/main" val="26629494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4.9 billion need new water supply systems by 2030</a:t>
            </a:r>
          </a:p>
        </p:txBody>
      </p:sp>
      <p:sp>
        <p:nvSpPr>
          <p:cNvPr id="3" name="Content Placeholder 2"/>
          <p:cNvSpPr>
            <a:spLocks noGrp="1"/>
          </p:cNvSpPr>
          <p:nvPr>
            <p:ph idx="1"/>
          </p:nvPr>
        </p:nvSpPr>
        <p:spPr>
          <a:xfrm>
            <a:off x="457200" y="1600202"/>
            <a:ext cx="4631635" cy="4525963"/>
          </a:xfrm>
        </p:spPr>
        <p:txBody>
          <a:bodyPr/>
          <a:lstStyle/>
          <a:p>
            <a:r>
              <a:rPr lang="en-US" dirty="0"/>
              <a:t>48 year lifetime</a:t>
            </a:r>
          </a:p>
          <a:p>
            <a:r>
              <a:rPr lang="en-US" dirty="0"/>
              <a:t>12 years until 2030</a:t>
            </a:r>
          </a:p>
          <a:p>
            <a:r>
              <a:rPr lang="en-US" dirty="0"/>
              <a:t>25% of existing plants need to be replaced</a:t>
            </a:r>
          </a:p>
          <a:p>
            <a:r>
              <a:rPr lang="en-US" dirty="0"/>
              <a:t>Supposedly 5.6 billion have safe water on tap</a:t>
            </a:r>
          </a:p>
          <a:p>
            <a:r>
              <a:rPr lang="en-US" dirty="0"/>
              <a:t>1.4 billion need upgraded systems by 2030</a:t>
            </a:r>
          </a:p>
          <a:p>
            <a:endParaRPr lang="en-US" dirty="0"/>
          </a:p>
          <a:p>
            <a:endParaRPr lang="en-US" dirty="0"/>
          </a:p>
        </p:txBody>
      </p:sp>
      <p:pic>
        <p:nvPicPr>
          <p:cNvPr id="2050" name="Picture 2" descr="https://lh3.googleusercontent.com/Xtx-mIkQSa1Z69G25L2cvh1x20EFTE8-5qzUxw4PzMqbRq7jbeTfwbS3a_vpLdYTciX9XegMU97SmtshQz0aOZTAtiOma_AbjYcovq5ITfWZ3dY2XeQqgIdRdwKfYXoMun5v6A2YLvYO-BumFY3BFDkJEhDOgsRWby-xbO-FoVgPg0mQb9LHNokiSGylMGnhu2gIXGD3nERlqqDwMk4wotiiBU4ZNFnweP_c8z0XTvWjPIlDmIBnqKHUW9459YcT4bPOo7AgwTqA1LRk1XlUmvNjj-Ln_kmljJWP7l4rU-VvArUeCJxAirlgvvPIFIgfjXi2Jf81gchrPFFGfHApWD-7X9lXX2udl0dxlbpVrQ2F0UgR0nWQ6UqOJPTgrzUIUWLyZ4dVltkk2uJ1pmolWXtxJ2qPoaULJ85bv5gPro2chD4yCmnFCXx8D4KT4O7O3UYWAkvztv4WqoiGIaOthhb2oKj5weQuDN5txQxzXTXwUb7mqoZOb8Z-Z_rpcEZz0Ut2EjSJWl4oj-k0_SnhCGAuJ18qZlS94ynMa2NTVVsyLBsIbQSpHeeeQC-FK46tfuNxs8afHmCckWT6bBSChpMQ3GPTrBq2_EvO-WDYQ84LFx6Jc4XszgJSKMOUF4cmU3gsKEC5mH6BfjYNDtAOU8cHrjUvusyzEzDiTDqXaWruaim-c5o8hrvy69OO35trWJNBI3NPUOtwNYj79Q=w1139-h854-n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7635" y="1600202"/>
            <a:ext cx="3764715" cy="2822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71950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US Water Infrastructure</a:t>
            </a:r>
          </a:p>
        </p:txBody>
      </p:sp>
      <p:sp>
        <p:nvSpPr>
          <p:cNvPr id="8" name="Content Placeholder 7"/>
          <p:cNvSpPr>
            <a:spLocks noGrp="1"/>
          </p:cNvSpPr>
          <p:nvPr>
            <p:ph idx="1"/>
          </p:nvPr>
        </p:nvSpPr>
        <p:spPr/>
        <p:txBody>
          <a:bodyPr/>
          <a:lstStyle/>
          <a:p>
            <a:r>
              <a:rPr lang="en-US" dirty="0">
                <a:hlinkClick r:id="rId2"/>
              </a:rPr>
              <a:t>ASCE Infrastructure Grade </a:t>
            </a:r>
            <a:r>
              <a:rPr lang="en-US" dirty="0"/>
              <a:t>is D+</a:t>
            </a:r>
          </a:p>
          <a:p>
            <a:r>
              <a:rPr lang="en-US" dirty="0"/>
              <a:t>What you’ve learned in this course is completely applicable to designing new and upgrading existing water treatment infrastructure anywhere on this planet</a:t>
            </a:r>
          </a:p>
          <a:p>
            <a:r>
              <a:rPr lang="en-US" dirty="0"/>
              <a:t>You have the latest insights into the core water treatment processes – the only course on the planet that teaches this material!</a:t>
            </a:r>
          </a:p>
          <a:p>
            <a:endParaRPr lang="en-US" dirty="0"/>
          </a:p>
        </p:txBody>
      </p:sp>
    </p:spTree>
    <p:extLst>
      <p:ext uri="{BB962C8B-B14F-4D97-AF65-F5344CB8AC3E}">
        <p14:creationId xmlns:p14="http://schemas.microsoft.com/office/powerpoint/2010/main" val="38119004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Resilient Designs are needed in the United States too!</a:t>
            </a:r>
          </a:p>
        </p:txBody>
      </p:sp>
      <p:sp>
        <p:nvSpPr>
          <p:cNvPr id="3" name="Content Placeholder 2"/>
          <p:cNvSpPr>
            <a:spLocks noGrp="1"/>
          </p:cNvSpPr>
          <p:nvPr>
            <p:ph idx="1"/>
          </p:nvPr>
        </p:nvSpPr>
        <p:spPr/>
        <p:txBody>
          <a:bodyPr/>
          <a:lstStyle/>
          <a:p>
            <a:r>
              <a:rPr lang="en-US" dirty="0"/>
              <a:t>NYC blackout of 1977</a:t>
            </a:r>
          </a:p>
          <a:p>
            <a:r>
              <a:rPr lang="en-US" dirty="0"/>
              <a:t>Boeing Max 8 substituted a stable aeronautic design for software feedback control</a:t>
            </a:r>
          </a:p>
          <a:p>
            <a:r>
              <a:rPr lang="en-US" dirty="0"/>
              <a:t>Design for steady state (cruising at flight elevation) is easy</a:t>
            </a:r>
          </a:p>
          <a:p>
            <a:r>
              <a:rPr lang="en-US" dirty="0"/>
              <a:t>Design for rapid startup after disasters (with disrupted supply chains) is much harder</a:t>
            </a:r>
          </a:p>
          <a:p>
            <a:endParaRPr lang="en-US" dirty="0"/>
          </a:p>
        </p:txBody>
      </p:sp>
    </p:spTree>
    <p:extLst>
      <p:ext uri="{BB962C8B-B14F-4D97-AF65-F5344CB8AC3E}">
        <p14:creationId xmlns:p14="http://schemas.microsoft.com/office/powerpoint/2010/main" val="10518602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Bringing Advanced Tech to the U.S.</a:t>
            </a:r>
          </a:p>
        </p:txBody>
      </p:sp>
      <p:sp>
        <p:nvSpPr>
          <p:cNvPr id="3" name="Content Placeholder 2"/>
          <p:cNvSpPr>
            <a:spLocks noGrp="1"/>
          </p:cNvSpPr>
          <p:nvPr>
            <p:ph idx="1"/>
          </p:nvPr>
        </p:nvSpPr>
        <p:spPr/>
        <p:txBody>
          <a:bodyPr/>
          <a:lstStyle/>
          <a:p>
            <a:r>
              <a:rPr lang="en-US" dirty="0"/>
              <a:t>We have an National Science Foundation proposal so that we can conduct additional research and move closer to commercializing AguaClara tech in the U.S.</a:t>
            </a:r>
          </a:p>
          <a:p>
            <a:r>
              <a:rPr lang="en-US" dirty="0"/>
              <a:t>CEE 4590 project will be a 20,000 L/s water treatment plant for Los Angeles California</a:t>
            </a:r>
          </a:p>
          <a:p>
            <a:endParaRPr lang="en-US" dirty="0"/>
          </a:p>
        </p:txBody>
      </p:sp>
    </p:spTree>
    <p:extLst>
      <p:ext uri="{BB962C8B-B14F-4D97-AF65-F5344CB8AC3E}">
        <p14:creationId xmlns:p14="http://schemas.microsoft.com/office/powerpoint/2010/main" val="28350738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Cornell </a:t>
            </a:r>
            <a:r>
              <a:rPr lang="en-US"/>
              <a:t>Water Filtration Plant</a:t>
            </a:r>
          </a:p>
        </p:txBody>
      </p:sp>
      <p:sp>
        <p:nvSpPr>
          <p:cNvPr id="3" name="Content Placeholder 2"/>
          <p:cNvSpPr>
            <a:spLocks noGrp="1"/>
          </p:cNvSpPr>
          <p:nvPr>
            <p:ph idx="1"/>
          </p:nvPr>
        </p:nvSpPr>
        <p:spPr/>
        <p:txBody>
          <a:bodyPr/>
          <a:lstStyle/>
          <a:p>
            <a:endParaRPr lang="en-US"/>
          </a:p>
        </p:txBody>
      </p:sp>
      <p:pic>
        <p:nvPicPr>
          <p:cNvPr id="1026" name="Picture 2" descr="https://lh3.googleusercontent.com/1OzzCI8mIKXqPfeMq5ZkggNRZo8HH96GyDiBIxT0ZTa6pTkF8eNKgLUWMwbK8wxmlt55Lfeo1kONawUiAMNTObfDE--IIJjpEm3FNgklmSn7v07NPAn4BJt3_CaHwJM1XK2Vzz2F5mjXNy2Xx6COP94L_1bnHdHlYo57_kqiJf6S1le3itRG4dy5-qIh2ENCTIhtDUCBAYNQd3w5COR_qB39n2fsI-VTER9fUr0HazIS5RrupSV0XrdYwFyFIvxl2Ur-wbgMSHS_fVttjRVtPPUEKKJqSguRHHFqh0Zh1dy6dy3QafLxs2vFjy6o9lZkIWeldIKFIlHWhH73sdyjOa_TGEoS9mWEf9Fj4v6O60ox2e0gbU4I6pJB50MtihGTTv7gEZ_J6eWdnPLr8vCbZmCENhh1dC_ak-lo3aeqHhQjytW8hjnHg3u00flhcXiqDhSomXNHA1V8wHSeWTu2eFVb-1vKvhWLW37HUo0y-4_3FTSqpygjpg2pFX8aHQoMophwi1k0N1bO8gyjNvAZoGEEHoxgtHBxW6sREdv_CgdRfl_eeqGIfDIXpVZ852AbwsP-oBmtq3p30duPkHtQl1CecSR45mPkRnic4A1sLjdnJJFq3eWjQkIsRvTOzaeD-7hAwDzxtl0tSwRIxcEpeRYXpRbKSFW7DlQFrVBsDsOXT9xRhVXrCYc=w1666-h937-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9013" y="1998997"/>
            <a:ext cx="7115175" cy="40017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3.googleusercontent.com/Z2U28tHe8wM0hBXvALLubszmP1nPEUYLZs4j-MBYErsOtGcbzKM4BhbrwepO0SQkczksoPyIykYvqwXMaANs3huo5G1P0fixu7emXzek_OitXhw1Q2zapK5jmSdVQ9ai6g7WAtbliT4MzODpc0Rn7qb-9tjQAfmeVtOcDNrflZ2I0fdeD6-PGvVq34UNZv1RSM_MWaBpA754--uKrjZUBG9wS5qPnCfYUQHtwKV3scNJOSQwC8VcW-Q1IZrJDUxT34g30-0jHQDIfbaXgB43G8_rpXDIKqVNsSkp_ld7vYpOi5LDR5hUSYiWyZTU99-v48mKhJTVno4Q5ljqHhJQAeO-imaAFqaBCRUW3lYhZbr4avkcB4wM61WqOrFkSjZ1O_nvJfHy_Vu5zYt3dTM1NKgEP9P8GhBiHxeOUS3nY6Ho5w-AmCgt0t1qDJ6QbbcLg2EFeIMUzvLDIvRKSfwh37MJnaPwEYIYbU0VW61R4CindCWqRvhfdTdrLIaf3wdKC4qMn1ArHqujHsjkoBqiR2VrzRkH5NU2NtjT3zroRiEHKWbNRhDMMH-XNEW_m7ps_fO0anCbJOUd6V1Kgl4c0Fz9heKDUCl_4uCWpX6hOHOpnJNLX0-caw4qW41MENxFHiY_OfSJQ2_9yoWKzloh6hJysp5AeRTxwkmL_EJ--esddxmfTft2aS4=w1048-h589-no"/>
          <p:cNvPicPr>
            <a:picLocks noChangeAspect="1" noChangeArrowheads="1"/>
          </p:cNvPicPr>
          <p:nvPr/>
        </p:nvPicPr>
        <p:blipFill rotWithShape="1">
          <a:blip r:embed="rId3">
            <a:extLst>
              <a:ext uri="{28A0092B-C50C-407E-A947-70E740481C1C}">
                <a14:useLocalDpi xmlns:a14="http://schemas.microsoft.com/office/drawing/2010/main" val="0"/>
              </a:ext>
            </a:extLst>
          </a:blip>
          <a:srcRect l="9247" r="12932"/>
          <a:stretch/>
        </p:blipFill>
        <p:spPr bwMode="auto">
          <a:xfrm>
            <a:off x="0" y="1993110"/>
            <a:ext cx="5514261" cy="3986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338891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59.0222"/>
  <p:tag name="ORIGINALWIDTH" val="258.036"/>
  <p:tag name="LATEXADDIN" val="\documentclass{article}&#10;\usepackage{amsmath}&#10;\pagestyle{empty}&#10;\begin{document}&#10;&#10;$\frac{0.6 \mu L}{s^{2}}$&#10;&#10;&#10;\end{document}"/>
  <p:tag name="IGUANATEXSIZE" val="24"/>
  <p:tag name="IGUANATEXCURSOR" val="106"/>
  <p:tag name="TRANSPARENCY" val="False"/>
  <p:tag name="FILENAME" val=""/>
  <p:tag name="LATEXENGINEID" val="1"/>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69.5236"/>
  <p:tag name="ORIGINALWIDTH" val="179.275"/>
  <p:tag name="LATEXADDIN" val="\documentclass{article}&#10;\usepackage{amsmath}&#10;\pagestyle{empty}&#10;\begin{document}&#10;&#10;$\frac{20 L}{s\cdot yr}$&#10;&#10;&#10;\end{document}"/>
  <p:tag name="IGUANATEXSIZE" val="24"/>
  <p:tag name="IGUANATEXCURSOR" val="104"/>
  <p:tag name="TRANSPARENCY" val="False"/>
  <p:tag name="FILENAME" val=""/>
  <p:tag name="LATEXENGINEID" val="1"/>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69.5236"/>
  <p:tag name="ORIGINALWIDTH" val="179.275"/>
  <p:tag name="LATEXADDIN" val="\documentclass{article}&#10;\usepackage{amsmath}&#10;\pagestyle{empty}&#10;\begin{document}&#10;&#10;$\frac{20 L}{s\cdot yr}$&#10;&#10;&#10;\end{document}"/>
  <p:tag name="IGUANATEXSIZE" val="24"/>
  <p:tag name="IGUANATEXCURSOR" val="104"/>
  <p:tag name="TRANSPARENCY" val="False"/>
  <p:tag name="FILENAME" val=""/>
  <p:tag name="LATEXENGINEID" val="1"/>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8082</TotalTime>
  <Words>1302</Words>
  <Application>Microsoft Office PowerPoint</Application>
  <PresentationFormat>Widescreen</PresentationFormat>
  <Paragraphs>118</Paragraphs>
  <Slides>37</Slides>
  <Notes>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Candara</vt:lpstr>
      <vt:lpstr>Wingdings</vt:lpstr>
      <vt:lpstr>Times New Roman</vt:lpstr>
      <vt:lpstr>Arial</vt:lpstr>
      <vt:lpstr>Calibri</vt:lpstr>
      <vt:lpstr>SWOT 2021</vt:lpstr>
      <vt:lpstr>Design Projects</vt:lpstr>
      <vt:lpstr>PowerPoint Presentation</vt:lpstr>
      <vt:lpstr>PowerPoint Presentation</vt:lpstr>
      <vt:lpstr>SDG 6.1: By 2030, safe and affordable drinking water for all</vt:lpstr>
      <vt:lpstr>4.9 billion need new water supply systems by 2030</vt:lpstr>
      <vt:lpstr>US Water Infrastructure</vt:lpstr>
      <vt:lpstr>Resilient Designs are needed in the United States too!</vt:lpstr>
      <vt:lpstr>Bringing Advanced Tech to the U.S.</vt:lpstr>
      <vt:lpstr>Cornell Water Filtration Plant</vt:lpstr>
      <vt:lpstr>Challenges on the horizon</vt:lpstr>
      <vt:lpstr>AguaClara installed capacity is increasing steadily (and slowly)</vt:lpstr>
      <vt:lpstr>Time for acceleration</vt:lpstr>
      <vt:lpstr>The transition is underway with a significant increase in rate!</vt:lpstr>
      <vt:lpstr>New Opportunities</vt:lpstr>
      <vt:lpstr>120 L/s AguaClara plant (draft design for Gracias, Honduras)</vt:lpstr>
      <vt:lpstr>Gracias on April 12, 2019</vt:lpstr>
      <vt:lpstr>PowerPoint Presentation</vt:lpstr>
      <vt:lpstr>PowerPoint Presentation</vt:lpstr>
      <vt:lpstr>PowerPoint Presentation</vt:lpstr>
      <vt:lpstr>PowerPoint Presentation</vt:lpstr>
      <vt:lpstr>PowerPoint Presentation</vt:lpstr>
      <vt:lpstr>Challenges in Honduras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November, 2019: A Rural Water Workshop In Honduras</vt:lpstr>
      <vt:lpstr>AguaClara in Central America 21 towns – 85,000 people</vt:lpstr>
      <vt:lpstr>PowerPoint Presentation</vt:lpstr>
      <vt:lpstr>You conquered Colab, Python, and the AguaClara package</vt:lpstr>
      <vt:lpstr>Connecting Meaning to Graduate School and Professional Careers</vt:lpstr>
      <vt:lpstr>Happiness is safe water on tap</vt:lpstr>
      <vt:lpstr>Engineering is Love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Monroe Weber-Shirk</dc:creator>
  <cp:lastModifiedBy>Monroe Weber-Shirk</cp:lastModifiedBy>
  <cp:revision>75</cp:revision>
  <dcterms:created xsi:type="dcterms:W3CDTF">2014-12-05T13:51:45Z</dcterms:created>
  <dcterms:modified xsi:type="dcterms:W3CDTF">2020-10-24T13:56:15Z</dcterms:modified>
</cp:coreProperties>
</file>